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317" r:id="rId2"/>
    <p:sldId id="276" r:id="rId3"/>
    <p:sldId id="286" r:id="rId4"/>
    <p:sldId id="291" r:id="rId5"/>
    <p:sldId id="318" r:id="rId6"/>
    <p:sldId id="319" r:id="rId7"/>
    <p:sldId id="320" r:id="rId8"/>
    <p:sldId id="327" r:id="rId9"/>
    <p:sldId id="322" r:id="rId10"/>
    <p:sldId id="324" r:id="rId11"/>
    <p:sldId id="325" r:id="rId12"/>
    <p:sldId id="326" r:id="rId13"/>
    <p:sldId id="335" r:id="rId14"/>
    <p:sldId id="337" r:id="rId15"/>
    <p:sldId id="336" r:id="rId16"/>
    <p:sldId id="328" r:id="rId17"/>
    <p:sldId id="338" r:id="rId18"/>
    <p:sldId id="329" r:id="rId19"/>
    <p:sldId id="330" r:id="rId20"/>
    <p:sldId id="331" r:id="rId21"/>
    <p:sldId id="332" r:id="rId22"/>
    <p:sldId id="333" r:id="rId23"/>
    <p:sldId id="3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8B31C8-0C56-4CE5-A95D-1B2AD6415AD6}">
          <p14:sldIdLst>
            <p14:sldId id="317"/>
            <p14:sldId id="276"/>
            <p14:sldId id="286"/>
            <p14:sldId id="291"/>
            <p14:sldId id="318"/>
            <p14:sldId id="319"/>
            <p14:sldId id="320"/>
            <p14:sldId id="327"/>
            <p14:sldId id="322"/>
            <p14:sldId id="324"/>
            <p14:sldId id="325"/>
            <p14:sldId id="326"/>
            <p14:sldId id="335"/>
            <p14:sldId id="337"/>
            <p14:sldId id="336"/>
            <p14:sldId id="328"/>
            <p14:sldId id="338"/>
            <p14:sldId id="329"/>
            <p14:sldId id="330"/>
            <p14:sldId id="331"/>
            <p14:sldId id="332"/>
            <p14:sldId id="333"/>
            <p14:sldId id="334"/>
          </p14:sldIdLst>
        </p14:section>
        <p14:section name="Untitled Section" id="{19AFBC28-DA81-49FE-82E3-4EA585EBE6B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EFCC"/>
    <a:srgbClr val="DCE0FC"/>
    <a:srgbClr val="000000"/>
    <a:srgbClr val="4A5EE6"/>
    <a:srgbClr val="132BDC"/>
    <a:srgbClr val="A31F05"/>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26"/>
  </p:normalViewPr>
  <p:slideViewPr>
    <p:cSldViewPr snapToGrid="0">
      <p:cViewPr varScale="1">
        <p:scale>
          <a:sx n="63" d="100"/>
          <a:sy n="63" d="100"/>
        </p:scale>
        <p:origin x="780" y="56"/>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4/9/2024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amitabhajoy/bengaluru-house-price-data"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2B55-D734-11D8-6483-B417D3D64E40}"/>
              </a:ext>
            </a:extLst>
          </p:cNvPr>
          <p:cNvSpPr>
            <a:spLocks noGrp="1"/>
          </p:cNvSpPr>
          <p:nvPr>
            <p:ph type="title"/>
          </p:nvPr>
        </p:nvSpPr>
        <p:spPr>
          <a:xfrm>
            <a:off x="1791063" y="748920"/>
            <a:ext cx="8244113" cy="1090040"/>
          </a:xfrm>
        </p:spPr>
        <p:txBody>
          <a:bodyPr/>
          <a:lstStyle/>
          <a:p>
            <a:r>
              <a:rPr lang="en-IN" sz="5400" b="1" dirty="0">
                <a:solidFill>
                  <a:schemeClr val="accent1">
                    <a:lumMod val="50000"/>
                  </a:schemeClr>
                </a:solidFill>
                <a:latin typeface="Algerian" panose="04020705040A02060702" pitchFamily="82" charset="0"/>
              </a:rPr>
              <a:t>House Price prediction</a:t>
            </a:r>
            <a:br>
              <a:rPr lang="en-IN" sz="3200" dirty="0">
                <a:solidFill>
                  <a:srgbClr val="FF0000"/>
                </a:solidFill>
                <a:latin typeface="Algerian" panose="04020705040A02060702" pitchFamily="82" charset="0"/>
              </a:rPr>
            </a:br>
            <a:endParaRPr lang="en-IN" dirty="0"/>
          </a:p>
        </p:txBody>
      </p:sp>
      <p:sp>
        <p:nvSpPr>
          <p:cNvPr id="4" name="Footer Placeholder 3">
            <a:extLst>
              <a:ext uri="{FF2B5EF4-FFF2-40B4-BE49-F238E27FC236}">
                <a16:creationId xmlns:a16="http://schemas.microsoft.com/office/drawing/2014/main" id="{4844D6F6-C576-E790-B49D-3B9317FE5DD3}"/>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6E36833-CEEE-2FE1-7158-A2F3AA50EE6B}"/>
              </a:ext>
            </a:extLst>
          </p:cNvPr>
          <p:cNvSpPr>
            <a:spLocks noGrp="1"/>
          </p:cNvSpPr>
          <p:nvPr>
            <p:ph type="sldNum" sz="quarter" idx="11"/>
          </p:nvPr>
        </p:nvSpPr>
        <p:spPr/>
        <p:txBody>
          <a:bodyPr/>
          <a:lstStyle/>
          <a:p>
            <a:fld id="{09A01C0A-2BB6-49E7-91A3-DCB9F9F59583}" type="slidenum">
              <a:rPr lang="en-US" smtClean="0"/>
              <a:pPr/>
              <a:t>1</a:t>
            </a:fld>
            <a:endParaRPr lang="en-US" dirty="0"/>
          </a:p>
        </p:txBody>
      </p:sp>
      <p:sp>
        <p:nvSpPr>
          <p:cNvPr id="7" name="TextBox 6">
            <a:extLst>
              <a:ext uri="{FF2B5EF4-FFF2-40B4-BE49-F238E27FC236}">
                <a16:creationId xmlns:a16="http://schemas.microsoft.com/office/drawing/2014/main" id="{327D2284-3760-48AF-110E-536891664A1A}"/>
              </a:ext>
            </a:extLst>
          </p:cNvPr>
          <p:cNvSpPr txBox="1"/>
          <p:nvPr/>
        </p:nvSpPr>
        <p:spPr>
          <a:xfrm flipH="1">
            <a:off x="133930" y="2453930"/>
            <a:ext cx="5779190" cy="1661993"/>
          </a:xfrm>
          <a:prstGeom prst="rect">
            <a:avLst/>
          </a:prstGeom>
          <a:noFill/>
        </p:spPr>
        <p:txBody>
          <a:bodyPr wrap="square" rtlCol="0">
            <a:spAutoFit/>
          </a:bodyPr>
          <a:lstStyle/>
          <a:p>
            <a:r>
              <a:rPr lang="en-IN" sz="2800" b="1" dirty="0">
                <a:solidFill>
                  <a:schemeClr val="tx1">
                    <a:lumMod val="75000"/>
                  </a:schemeClr>
                </a:solidFill>
                <a:highlight>
                  <a:srgbClr val="DCE0FC"/>
                </a:highlight>
              </a:rPr>
              <a:t>MTH 209 - Data Science Lab 2</a:t>
            </a:r>
          </a:p>
          <a:p>
            <a:r>
              <a:rPr lang="en-IN" sz="2800" b="1" dirty="0">
                <a:solidFill>
                  <a:schemeClr val="tx1">
                    <a:lumMod val="75000"/>
                  </a:schemeClr>
                </a:solidFill>
                <a:highlight>
                  <a:srgbClr val="DCE0FC"/>
                </a:highlight>
              </a:rPr>
              <a:t>Instructor : </a:t>
            </a:r>
            <a:r>
              <a:rPr lang="en-IN" sz="2800" b="1" dirty="0" err="1">
                <a:solidFill>
                  <a:schemeClr val="tx1">
                    <a:lumMod val="75000"/>
                  </a:schemeClr>
                </a:solidFill>
                <a:highlight>
                  <a:srgbClr val="DCE0FC"/>
                </a:highlight>
              </a:rPr>
              <a:t>Dr.</a:t>
            </a:r>
            <a:r>
              <a:rPr lang="en-IN" sz="2800" b="1" dirty="0">
                <a:solidFill>
                  <a:schemeClr val="tx1">
                    <a:lumMod val="75000"/>
                  </a:schemeClr>
                </a:solidFill>
                <a:highlight>
                  <a:srgbClr val="DCE0FC"/>
                </a:highlight>
              </a:rPr>
              <a:t> </a:t>
            </a:r>
            <a:r>
              <a:rPr lang="en-IN" sz="2800" b="1" dirty="0" err="1">
                <a:solidFill>
                  <a:schemeClr val="tx1">
                    <a:lumMod val="75000"/>
                  </a:schemeClr>
                </a:solidFill>
                <a:highlight>
                  <a:srgbClr val="DCE0FC"/>
                </a:highlight>
              </a:rPr>
              <a:t>Subhajit</a:t>
            </a:r>
            <a:r>
              <a:rPr lang="en-IN" sz="2800" b="1" dirty="0">
                <a:solidFill>
                  <a:schemeClr val="tx1">
                    <a:lumMod val="75000"/>
                  </a:schemeClr>
                </a:solidFill>
                <a:highlight>
                  <a:srgbClr val="DCE0FC"/>
                </a:highlight>
              </a:rPr>
              <a:t> Dutta</a:t>
            </a:r>
          </a:p>
          <a:p>
            <a:r>
              <a:rPr lang="en-IN" sz="2800" b="1" dirty="0">
                <a:solidFill>
                  <a:schemeClr val="tx1">
                    <a:lumMod val="75000"/>
                  </a:schemeClr>
                </a:solidFill>
                <a:highlight>
                  <a:srgbClr val="DCE0FC"/>
                </a:highlight>
              </a:rPr>
              <a:t>Group: </a:t>
            </a:r>
            <a:r>
              <a:rPr lang="en-IN" sz="2800" b="1" dirty="0" err="1">
                <a:solidFill>
                  <a:schemeClr val="tx1">
                    <a:lumMod val="75000"/>
                  </a:schemeClr>
                </a:solidFill>
                <a:highlight>
                  <a:srgbClr val="DCE0FC"/>
                </a:highlight>
              </a:rPr>
              <a:t>Statistica</a:t>
            </a:r>
            <a:endParaRPr lang="en-IN" sz="2800" b="1" dirty="0">
              <a:solidFill>
                <a:schemeClr val="tx1">
                  <a:lumMod val="75000"/>
                </a:schemeClr>
              </a:solidFill>
              <a:highlight>
                <a:srgbClr val="DCE0FC"/>
              </a:highlight>
            </a:endParaRPr>
          </a:p>
          <a:p>
            <a:endParaRPr lang="en-IN" dirty="0"/>
          </a:p>
        </p:txBody>
      </p:sp>
    </p:spTree>
    <p:extLst>
      <p:ext uri="{BB962C8B-B14F-4D97-AF65-F5344CB8AC3E}">
        <p14:creationId xmlns:p14="http://schemas.microsoft.com/office/powerpoint/2010/main" val="3593012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5506-6D39-9D84-0D5B-0338035A0FA3}"/>
              </a:ext>
            </a:extLst>
          </p:cNvPr>
          <p:cNvSpPr>
            <a:spLocks noGrp="1"/>
          </p:cNvSpPr>
          <p:nvPr>
            <p:ph type="title"/>
          </p:nvPr>
        </p:nvSpPr>
        <p:spPr>
          <a:xfrm>
            <a:off x="425625" y="351835"/>
            <a:ext cx="10122632" cy="652054"/>
          </a:xfrm>
        </p:spPr>
        <p:txBody>
          <a:bodyPr/>
          <a:lstStyle/>
          <a:p>
            <a:pPr algn="l"/>
            <a:r>
              <a:rPr lang="en-IN" dirty="0">
                <a:solidFill>
                  <a:schemeClr val="accent1">
                    <a:lumMod val="50000"/>
                  </a:schemeClr>
                </a:solidFill>
                <a:latin typeface="Algerian" panose="04020705040A02060702" pitchFamily="82"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0674B2D5-E424-0F5A-0F1B-EC5EA369C1F3}"/>
              </a:ext>
            </a:extLst>
          </p:cNvPr>
          <p:cNvSpPr>
            <a:spLocks noGrp="1"/>
          </p:cNvSpPr>
          <p:nvPr>
            <p:ph sz="half" idx="2"/>
          </p:nvPr>
        </p:nvSpPr>
        <p:spPr>
          <a:xfrm>
            <a:off x="258609" y="969866"/>
            <a:ext cx="11269362" cy="4351338"/>
          </a:xfrm>
        </p:spPr>
        <p:txBody>
          <a:bodyPr/>
          <a:lstStyle/>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The main aim of Data Cleaning is to identify and remove errors &amp; duplicate data , in order to create a reliable dataset.</a:t>
            </a: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The process of data cleaning is done by using a very famous library pandas.</a:t>
            </a: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Initially, those columns/ features are dropped from our dataset who are not important in deciding the final price.</a:t>
            </a: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The rows having null value in any columns are dropped from our dataset.</a:t>
            </a: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The columns having characters as well as integer values are converted into integer values only.</a:t>
            </a: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Example:</a:t>
            </a:r>
          </a:p>
          <a:p>
            <a:pPr marL="342900" indent="-342900">
              <a:lnSpc>
                <a:spcPct val="100000"/>
              </a:lnSpc>
              <a:buClr>
                <a:schemeClr val="accent1">
                  <a:lumMod val="50000"/>
                </a:schemeClr>
              </a:buClr>
              <a:buFont typeface="Arial" panose="020B0604020202020204" pitchFamily="34" charset="0"/>
              <a:buChar char="•"/>
            </a:pPr>
            <a:endParaRPr lang="en-IN" b="1" dirty="0">
              <a:solidFill>
                <a:schemeClr val="tx1">
                  <a:lumMod val="50000"/>
                </a:schemeClr>
              </a:solidFill>
              <a:latin typeface="Times New Roman" panose="02020603050405020304" pitchFamily="18" charset="0"/>
              <a:cs typeface="Times New Roman" panose="02020603050405020304" pitchFamily="18" charset="0"/>
            </a:endParaRPr>
          </a:p>
          <a:p>
            <a:pPr marL="342900" indent="-342900">
              <a:lnSpc>
                <a:spcPct val="100000"/>
              </a:lnSpc>
              <a:buClr>
                <a:schemeClr val="accent1">
                  <a:lumMod val="50000"/>
                </a:schemeClr>
              </a:buClr>
              <a:buFont typeface="Arial" panose="020B0604020202020204" pitchFamily="34" charset="0"/>
              <a:buChar char="•"/>
            </a:pPr>
            <a:endParaRPr lang="en-IN" b="1" dirty="0">
              <a:solidFill>
                <a:schemeClr val="tx1">
                  <a:lumMod val="50000"/>
                </a:schemeClr>
              </a:solidFill>
              <a:latin typeface="Times New Roman" panose="02020603050405020304" pitchFamily="18" charset="0"/>
              <a:cs typeface="Times New Roman" panose="02020603050405020304" pitchFamily="18" charset="0"/>
            </a:endParaRPr>
          </a:p>
          <a:p>
            <a:pPr marL="342900" indent="-342900">
              <a:lnSpc>
                <a:spcPct val="100000"/>
              </a:lnSpc>
              <a:buClr>
                <a:schemeClr val="accent1">
                  <a:lumMod val="50000"/>
                </a:schemeClr>
              </a:buClr>
              <a:buFont typeface="Arial" panose="020B0604020202020204" pitchFamily="34" charset="0"/>
              <a:buChar char="•"/>
            </a:pPr>
            <a:r>
              <a:rPr lang="en-IN" b="1" dirty="0">
                <a:solidFill>
                  <a:schemeClr val="tx1">
                    <a:lumMod val="50000"/>
                  </a:schemeClr>
                </a:solidFill>
                <a:latin typeface="Times New Roman" panose="02020603050405020304" pitchFamily="18" charset="0"/>
                <a:cs typeface="Times New Roman" panose="02020603050405020304" pitchFamily="18" charset="0"/>
              </a:rPr>
              <a:t>Many more data cleaning techniques are used to improve the quality of data of our dataset.</a:t>
            </a:r>
          </a:p>
          <a:p>
            <a:pPr marL="342900" indent="-342900">
              <a:lnSpc>
                <a:spcPct val="100000"/>
              </a:lnSpc>
              <a:buClr>
                <a:schemeClr val="accent1">
                  <a:lumMod val="50000"/>
                </a:schemeClr>
              </a:buClr>
              <a:buFont typeface="Arial" panose="020B0604020202020204" pitchFamily="34" charset="0"/>
              <a:buChar char="•"/>
            </a:pPr>
            <a:endParaRPr lang="en-IN"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C8C015B-9F4A-DBA4-6B3A-1DFC4C3C240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0E6502B-A45E-8996-DA67-0C46F48EC983}"/>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6" name="Rectangle 5">
            <a:extLst>
              <a:ext uri="{FF2B5EF4-FFF2-40B4-BE49-F238E27FC236}">
                <a16:creationId xmlns:a16="http://schemas.microsoft.com/office/drawing/2014/main" id="{62C2FD3A-3E0E-C4B1-5F94-18723F454451}"/>
              </a:ext>
            </a:extLst>
          </p:cNvPr>
          <p:cNvSpPr/>
          <p:nvPr/>
        </p:nvSpPr>
        <p:spPr>
          <a:xfrm>
            <a:off x="2418080" y="4724400"/>
            <a:ext cx="231648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latin typeface="Times New Roman" panose="02020603050405020304" pitchFamily="18" charset="0"/>
                <a:cs typeface="Times New Roman" panose="02020603050405020304" pitchFamily="18" charset="0"/>
              </a:rPr>
              <a:t>bedrooms</a:t>
            </a:r>
          </a:p>
        </p:txBody>
      </p:sp>
      <p:sp>
        <p:nvSpPr>
          <p:cNvPr id="7" name="Rectangle 6">
            <a:extLst>
              <a:ext uri="{FF2B5EF4-FFF2-40B4-BE49-F238E27FC236}">
                <a16:creationId xmlns:a16="http://schemas.microsoft.com/office/drawing/2014/main" id="{F0DF7297-01B4-58E9-C56F-8EACCBB3CD13}"/>
              </a:ext>
            </a:extLst>
          </p:cNvPr>
          <p:cNvSpPr/>
          <p:nvPr/>
        </p:nvSpPr>
        <p:spPr>
          <a:xfrm>
            <a:off x="2418080" y="5216667"/>
            <a:ext cx="2316480" cy="671467"/>
          </a:xfrm>
          <a:prstGeom prst="rect">
            <a:avLst/>
          </a:prstGeom>
          <a:solidFill>
            <a:schemeClr val="accent1">
              <a:lumMod val="60000"/>
              <a:lumOff val="4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50000"/>
                  </a:schemeClr>
                </a:solidFill>
                <a:latin typeface="Times New Roman" panose="02020603050405020304" pitchFamily="18" charset="0"/>
                <a:cs typeface="Times New Roman" panose="02020603050405020304" pitchFamily="18" charset="0"/>
              </a:rPr>
              <a:t>2 </a:t>
            </a:r>
            <a:r>
              <a:rPr lang="en-IN" b="1" dirty="0" err="1">
                <a:solidFill>
                  <a:schemeClr val="tx1">
                    <a:lumMod val="50000"/>
                  </a:schemeClr>
                </a:solidFill>
                <a:latin typeface="Times New Roman" panose="02020603050405020304" pitchFamily="18" charset="0"/>
                <a:cs typeface="Times New Roman" panose="02020603050405020304" pitchFamily="18" charset="0"/>
              </a:rPr>
              <a:t>bhk</a:t>
            </a:r>
            <a:endParaRPr lang="en-IN" b="1" dirty="0">
              <a:solidFill>
                <a:schemeClr val="tx1">
                  <a:lumMod val="50000"/>
                </a:schemeClr>
              </a:solidFill>
              <a:latin typeface="Times New Roman" panose="02020603050405020304" pitchFamily="18" charset="0"/>
              <a:cs typeface="Times New Roman" panose="02020603050405020304" pitchFamily="18" charset="0"/>
            </a:endParaRPr>
          </a:p>
          <a:p>
            <a:r>
              <a:rPr lang="en-IN" b="1" dirty="0">
                <a:solidFill>
                  <a:schemeClr val="tx1">
                    <a:lumMod val="50000"/>
                  </a:schemeClr>
                </a:solidFill>
                <a:latin typeface="Times New Roman" panose="02020603050405020304" pitchFamily="18" charset="0"/>
                <a:cs typeface="Times New Roman" panose="02020603050405020304" pitchFamily="18" charset="0"/>
              </a:rPr>
              <a:t>4 </a:t>
            </a:r>
            <a:r>
              <a:rPr lang="en-IN" b="1" dirty="0" err="1">
                <a:solidFill>
                  <a:schemeClr val="tx1">
                    <a:lumMod val="50000"/>
                  </a:schemeClr>
                </a:solidFill>
                <a:latin typeface="Times New Roman" panose="02020603050405020304" pitchFamily="18" charset="0"/>
                <a:cs typeface="Times New Roman" panose="02020603050405020304" pitchFamily="18" charset="0"/>
              </a:rPr>
              <a:t>bedroomd</a:t>
            </a:r>
            <a:endParaRPr lang="en-IN" b="1"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7B0A89C3-33DE-7A78-E1F2-26A6B39FB4D0}"/>
              </a:ext>
            </a:extLst>
          </p:cNvPr>
          <p:cNvSpPr/>
          <p:nvPr/>
        </p:nvSpPr>
        <p:spPr>
          <a:xfrm>
            <a:off x="4965192" y="4995176"/>
            <a:ext cx="3811089" cy="671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latin typeface="Times New Roman" panose="02020603050405020304" pitchFamily="18" charset="0"/>
                <a:cs typeface="Times New Roman" panose="02020603050405020304" pitchFamily="18" charset="0"/>
              </a:rPr>
              <a:t>Converted</a:t>
            </a:r>
          </a:p>
        </p:txBody>
      </p:sp>
      <p:sp>
        <p:nvSpPr>
          <p:cNvPr id="9" name="Rectangle 8">
            <a:extLst>
              <a:ext uri="{FF2B5EF4-FFF2-40B4-BE49-F238E27FC236}">
                <a16:creationId xmlns:a16="http://schemas.microsoft.com/office/drawing/2014/main" id="{30E5DDF9-4900-9E78-0C35-7604822DD17F}"/>
              </a:ext>
            </a:extLst>
          </p:cNvPr>
          <p:cNvSpPr/>
          <p:nvPr/>
        </p:nvSpPr>
        <p:spPr>
          <a:xfrm>
            <a:off x="9164320" y="4653280"/>
            <a:ext cx="2316480" cy="4165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50000"/>
                  </a:schemeClr>
                </a:solidFill>
                <a:latin typeface="Times New Roman" panose="02020603050405020304" pitchFamily="18" charset="0"/>
                <a:cs typeface="Times New Roman" panose="02020603050405020304" pitchFamily="18" charset="0"/>
              </a:rPr>
              <a:t>bedrooms</a:t>
            </a:r>
          </a:p>
        </p:txBody>
      </p:sp>
      <p:sp>
        <p:nvSpPr>
          <p:cNvPr id="10" name="Rectangle 9">
            <a:extLst>
              <a:ext uri="{FF2B5EF4-FFF2-40B4-BE49-F238E27FC236}">
                <a16:creationId xmlns:a16="http://schemas.microsoft.com/office/drawing/2014/main" id="{41C79ECC-27C6-C28E-5EDD-FEAF1977ED8E}"/>
              </a:ext>
            </a:extLst>
          </p:cNvPr>
          <p:cNvSpPr/>
          <p:nvPr/>
        </p:nvSpPr>
        <p:spPr>
          <a:xfrm>
            <a:off x="9164320" y="5140960"/>
            <a:ext cx="2316480" cy="671467"/>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lumMod val="50000"/>
                  </a:schemeClr>
                </a:solidFill>
                <a:latin typeface="Times New Roman" panose="02020603050405020304" pitchFamily="18" charset="0"/>
                <a:cs typeface="Times New Roman" panose="02020603050405020304" pitchFamily="18" charset="0"/>
              </a:rPr>
              <a:t>2</a:t>
            </a:r>
          </a:p>
          <a:p>
            <a:r>
              <a:rPr lang="en-IN" b="1" dirty="0">
                <a:solidFill>
                  <a:schemeClr val="tx1">
                    <a:lumMod val="5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69076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E864-3E2A-8EAD-CE05-6DF119A8913A}"/>
              </a:ext>
            </a:extLst>
          </p:cNvPr>
          <p:cNvSpPr>
            <a:spLocks noGrp="1"/>
          </p:cNvSpPr>
          <p:nvPr>
            <p:ph type="title"/>
          </p:nvPr>
        </p:nvSpPr>
        <p:spPr>
          <a:xfrm>
            <a:off x="850168" y="466679"/>
            <a:ext cx="10122632" cy="652054"/>
          </a:xfrm>
        </p:spPr>
        <p:txBody>
          <a:bodyPr/>
          <a:lstStyle/>
          <a:p>
            <a:pPr algn="l"/>
            <a:r>
              <a:rPr lang="en-IN" dirty="0">
                <a:solidFill>
                  <a:schemeClr val="accent1">
                    <a:lumMod val="50000"/>
                  </a:schemeClr>
                </a:solidFill>
                <a:latin typeface="Algerian" panose="04020705040A02060702" pitchFamily="82" charset="0"/>
              </a:rPr>
              <a:t>Feature engineering:</a:t>
            </a:r>
          </a:p>
        </p:txBody>
      </p:sp>
      <p:sp>
        <p:nvSpPr>
          <p:cNvPr id="3" name="Content Placeholder 2">
            <a:extLst>
              <a:ext uri="{FF2B5EF4-FFF2-40B4-BE49-F238E27FC236}">
                <a16:creationId xmlns:a16="http://schemas.microsoft.com/office/drawing/2014/main" id="{57464DD2-E20D-6A4B-FCF7-B296D2632506}"/>
              </a:ext>
            </a:extLst>
          </p:cNvPr>
          <p:cNvSpPr>
            <a:spLocks noGrp="1"/>
          </p:cNvSpPr>
          <p:nvPr>
            <p:ph sz="half" idx="2"/>
          </p:nvPr>
        </p:nvSpPr>
        <p:spPr>
          <a:xfrm>
            <a:off x="846438" y="1387929"/>
            <a:ext cx="10126362" cy="4351338"/>
          </a:xfrm>
        </p:spPr>
        <p:txBody>
          <a:bodyPr/>
          <a:lstStyle/>
          <a:p>
            <a:pPr marL="342900" indent="-342900">
              <a:buClr>
                <a:schemeClr val="accent1">
                  <a:lumMod val="50000"/>
                </a:schemeClr>
              </a:buClr>
              <a:buFont typeface="Arial" panose="020B0604020202020204" pitchFamily="34" charset="0"/>
              <a:buChar char="•"/>
            </a:pPr>
            <a:r>
              <a:rPr lang="en-IN" sz="2600" b="1" dirty="0">
                <a:latin typeface="Times New Roman" panose="02020603050405020304" pitchFamily="18" charset="0"/>
                <a:cs typeface="Times New Roman" panose="02020603050405020304" pitchFamily="18" charset="0"/>
              </a:rPr>
              <a:t>Feature engineering is the process of using domain knowledge to features from raw data via data mining techniques. These features can be used to improve the performance of machine learning algorithms. Feature engineering can be considered as applied machine learning itself.</a:t>
            </a:r>
          </a:p>
          <a:p>
            <a:pPr marL="342900" indent="-342900">
              <a:buClr>
                <a:schemeClr val="accent1">
                  <a:lumMod val="50000"/>
                </a:schemeClr>
              </a:buClr>
              <a:buFont typeface="Arial" panose="020B0604020202020204" pitchFamily="34" charset="0"/>
              <a:buChar char="•"/>
            </a:pPr>
            <a:r>
              <a:rPr lang="en-IN" sz="2600" b="1" dirty="0">
                <a:latin typeface="Times New Roman" panose="02020603050405020304" pitchFamily="18" charset="0"/>
                <a:cs typeface="Times New Roman" panose="02020603050405020304" pitchFamily="18" charset="0"/>
              </a:rPr>
              <a:t>Dimensionality reduction techniques are used in our dataset to reduce those rows who are not very much important to decide the house price.</a:t>
            </a:r>
          </a:p>
        </p:txBody>
      </p:sp>
      <p:sp>
        <p:nvSpPr>
          <p:cNvPr id="4" name="Footer Placeholder 3">
            <a:extLst>
              <a:ext uri="{FF2B5EF4-FFF2-40B4-BE49-F238E27FC236}">
                <a16:creationId xmlns:a16="http://schemas.microsoft.com/office/drawing/2014/main" id="{1C1161C9-5C53-0707-C731-F68D770B9D7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2EE9255-A54C-9B73-F1C3-1D49C498769C}"/>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46091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2BE8-81A7-26D0-DCE2-A6392282C707}"/>
              </a:ext>
            </a:extLst>
          </p:cNvPr>
          <p:cNvSpPr>
            <a:spLocks noGrp="1"/>
          </p:cNvSpPr>
          <p:nvPr>
            <p:ph type="title"/>
          </p:nvPr>
        </p:nvSpPr>
        <p:spPr/>
        <p:txBody>
          <a:bodyPr/>
          <a:lstStyle/>
          <a:p>
            <a:pPr algn="l"/>
            <a:r>
              <a:rPr lang="en-IN" dirty="0">
                <a:solidFill>
                  <a:schemeClr val="accent1">
                    <a:lumMod val="50000"/>
                  </a:schemeClr>
                </a:solidFill>
                <a:latin typeface="Algerian" panose="04020705040A02060702" pitchFamily="82" charset="0"/>
              </a:rPr>
              <a:t>Outlier detection:</a:t>
            </a:r>
          </a:p>
        </p:txBody>
      </p:sp>
      <p:sp>
        <p:nvSpPr>
          <p:cNvPr id="3" name="Content Placeholder 2">
            <a:extLst>
              <a:ext uri="{FF2B5EF4-FFF2-40B4-BE49-F238E27FC236}">
                <a16:creationId xmlns:a16="http://schemas.microsoft.com/office/drawing/2014/main" id="{984DE5B3-CA44-DB79-C98F-F32A679602E3}"/>
              </a:ext>
            </a:extLst>
          </p:cNvPr>
          <p:cNvSpPr>
            <a:spLocks noGrp="1"/>
          </p:cNvSpPr>
          <p:nvPr>
            <p:ph sz="half" idx="2"/>
          </p:nvPr>
        </p:nvSpPr>
        <p:spPr>
          <a:xfrm>
            <a:off x="850168" y="1528355"/>
            <a:ext cx="10126362" cy="4651783"/>
          </a:xfrm>
        </p:spPr>
        <p:txBody>
          <a:bodyPr/>
          <a:lstStyle/>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 simple words, an outlier is an observation that diverges from an overall pattern on a sample.</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There are many types of outlier detection techniques such as Z – Score or extreme values Analysis Probabilistic and Statistical </a:t>
            </a:r>
            <a:r>
              <a:rPr lang="en-IN" b="1" dirty="0" err="1">
                <a:latin typeface="Times New Roman" panose="02020603050405020304" pitchFamily="18" charset="0"/>
                <a:cs typeface="Times New Roman" panose="02020603050405020304" pitchFamily="18" charset="0"/>
              </a:rPr>
              <a:t>Modeling</a:t>
            </a:r>
            <a:r>
              <a:rPr lang="en-IN" b="1" dirty="0">
                <a:latin typeface="Times New Roman" panose="02020603050405020304" pitchFamily="18" charset="0"/>
                <a:cs typeface="Times New Roman" panose="02020603050405020304" pitchFamily="18" charset="0"/>
              </a:rPr>
              <a:t> , Information Theory Models, Standard Deviation etc.</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have used simple domain knowledge of real estate market , mean and Standard Deviation to detect the outliers in our dataset.</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After outlier detection we removed outliers.</a:t>
            </a:r>
          </a:p>
        </p:txBody>
      </p:sp>
      <p:sp>
        <p:nvSpPr>
          <p:cNvPr id="4" name="Footer Placeholder 3">
            <a:extLst>
              <a:ext uri="{FF2B5EF4-FFF2-40B4-BE49-F238E27FC236}">
                <a16:creationId xmlns:a16="http://schemas.microsoft.com/office/drawing/2014/main" id="{F8411563-F7D2-A44C-67E8-E0FADA49302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25A1584-D470-6137-C54F-E19D87C9947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281524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EC04-4E4D-B086-4D86-F4A27122D36C}"/>
              </a:ext>
            </a:extLst>
          </p:cNvPr>
          <p:cNvSpPr>
            <a:spLocks noGrp="1"/>
          </p:cNvSpPr>
          <p:nvPr>
            <p:ph type="title"/>
          </p:nvPr>
        </p:nvSpPr>
        <p:spPr>
          <a:xfrm>
            <a:off x="819688" y="325121"/>
            <a:ext cx="10122632" cy="652054"/>
          </a:xfrm>
        </p:spPr>
        <p:txBody>
          <a:bodyPr/>
          <a:lstStyle/>
          <a:p>
            <a:r>
              <a:rPr lang="en-IN" dirty="0">
                <a:solidFill>
                  <a:schemeClr val="accent1">
                    <a:lumMod val="50000"/>
                  </a:schemeClr>
                </a:solidFill>
                <a:latin typeface="Algerian" panose="04020705040A02060702" pitchFamily="82" charset="0"/>
              </a:rPr>
              <a:t>Important visualizations;</a:t>
            </a:r>
          </a:p>
        </p:txBody>
      </p:sp>
      <p:pic>
        <p:nvPicPr>
          <p:cNvPr id="7" name="Content Placeholder 6">
            <a:extLst>
              <a:ext uri="{FF2B5EF4-FFF2-40B4-BE49-F238E27FC236}">
                <a16:creationId xmlns:a16="http://schemas.microsoft.com/office/drawing/2014/main" id="{D631DE65-DA53-0A8C-0977-6959411EEBCC}"/>
              </a:ext>
            </a:extLst>
          </p:cNvPr>
          <p:cNvPicPr>
            <a:picLocks noGrp="1" noChangeAspect="1"/>
          </p:cNvPicPr>
          <p:nvPr>
            <p:ph sz="half" idx="2"/>
          </p:nvPr>
        </p:nvPicPr>
        <p:blipFill>
          <a:blip r:embed="rId2"/>
          <a:stretch>
            <a:fillRect/>
          </a:stretch>
        </p:blipFill>
        <p:spPr>
          <a:xfrm>
            <a:off x="1105574" y="1528354"/>
            <a:ext cx="10050106" cy="5004525"/>
          </a:xfrm>
        </p:spPr>
      </p:pic>
      <p:sp>
        <p:nvSpPr>
          <p:cNvPr id="4" name="Footer Placeholder 3">
            <a:extLst>
              <a:ext uri="{FF2B5EF4-FFF2-40B4-BE49-F238E27FC236}">
                <a16:creationId xmlns:a16="http://schemas.microsoft.com/office/drawing/2014/main" id="{ED95C5AF-7281-2895-CE0E-0F0354BD91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D26605E-B56D-2A9D-FE50-F68A9B6B8C12}"/>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39067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8257B3E-432E-AE0E-402F-A6756CD9F979}"/>
              </a:ext>
            </a:extLst>
          </p:cNvPr>
          <p:cNvPicPr>
            <a:picLocks noGrp="1" noChangeAspect="1"/>
          </p:cNvPicPr>
          <p:nvPr>
            <p:ph sz="half" idx="2"/>
          </p:nvPr>
        </p:nvPicPr>
        <p:blipFill>
          <a:blip r:embed="rId2"/>
          <a:stretch>
            <a:fillRect/>
          </a:stretch>
        </p:blipFill>
        <p:spPr>
          <a:xfrm>
            <a:off x="1158240" y="1168401"/>
            <a:ext cx="9123680" cy="5386192"/>
          </a:xfrm>
          <a:prstGeom prst="rect">
            <a:avLst/>
          </a:prstGeom>
        </p:spPr>
      </p:pic>
      <p:sp>
        <p:nvSpPr>
          <p:cNvPr id="4" name="Footer Placeholder 3">
            <a:extLst>
              <a:ext uri="{FF2B5EF4-FFF2-40B4-BE49-F238E27FC236}">
                <a16:creationId xmlns:a16="http://schemas.microsoft.com/office/drawing/2014/main" id="{23EB3493-95DF-EE04-7DDE-C9886D43300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46D9D62-7EC9-3259-C49A-387FA82FA3D9}"/>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7" name="TextBox 6">
            <a:extLst>
              <a:ext uri="{FF2B5EF4-FFF2-40B4-BE49-F238E27FC236}">
                <a16:creationId xmlns:a16="http://schemas.microsoft.com/office/drawing/2014/main" id="{AFA89A00-FB66-9742-E6D4-1A0290F0F228}"/>
              </a:ext>
            </a:extLst>
          </p:cNvPr>
          <p:cNvSpPr txBox="1"/>
          <p:nvPr/>
        </p:nvSpPr>
        <p:spPr>
          <a:xfrm>
            <a:off x="1158240" y="579120"/>
            <a:ext cx="7508240" cy="461665"/>
          </a:xfrm>
          <a:prstGeom prst="rect">
            <a:avLst/>
          </a:prstGeom>
          <a:noFill/>
        </p:spPr>
        <p:txBody>
          <a:bodyPr wrap="square" rtlCol="0">
            <a:spAutoFit/>
          </a:bodyPr>
          <a:lstStyle/>
          <a:p>
            <a:r>
              <a:rPr lang="en-IN" sz="2400" b="1" dirty="0">
                <a:solidFill>
                  <a:schemeClr val="accent1">
                    <a:lumMod val="50000"/>
                  </a:schemeClr>
                </a:solidFill>
              </a:rPr>
              <a:t>Scatter Plot</a:t>
            </a:r>
          </a:p>
        </p:txBody>
      </p:sp>
    </p:spTree>
    <p:extLst>
      <p:ext uri="{BB962C8B-B14F-4D97-AF65-F5344CB8AC3E}">
        <p14:creationId xmlns:p14="http://schemas.microsoft.com/office/powerpoint/2010/main" val="4145732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2428E1-4DDC-84B5-C510-86EF097A50B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50D20FE-B120-5991-5B81-D6CBB0051143}"/>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6" name="Content Placeholder 5">
            <a:extLst>
              <a:ext uri="{FF2B5EF4-FFF2-40B4-BE49-F238E27FC236}">
                <a16:creationId xmlns:a16="http://schemas.microsoft.com/office/drawing/2014/main" id="{7D15D957-FF02-0927-F5E7-11912C56B736}"/>
              </a:ext>
            </a:extLst>
          </p:cNvPr>
          <p:cNvPicPr>
            <a:picLocks noGrp="1" noChangeAspect="1"/>
          </p:cNvPicPr>
          <p:nvPr>
            <p:ph sz="half" idx="2"/>
          </p:nvPr>
        </p:nvPicPr>
        <p:blipFill>
          <a:blip r:embed="rId2"/>
          <a:stretch>
            <a:fillRect/>
          </a:stretch>
        </p:blipFill>
        <p:spPr>
          <a:xfrm>
            <a:off x="850168" y="335280"/>
            <a:ext cx="5601432" cy="6126480"/>
          </a:xfrm>
          <a:prstGeom prst="rect">
            <a:avLst/>
          </a:prstGeom>
        </p:spPr>
      </p:pic>
      <p:pic>
        <p:nvPicPr>
          <p:cNvPr id="7" name="Picture 6">
            <a:extLst>
              <a:ext uri="{FF2B5EF4-FFF2-40B4-BE49-F238E27FC236}">
                <a16:creationId xmlns:a16="http://schemas.microsoft.com/office/drawing/2014/main" id="{6D60F534-0025-B5F7-682A-83F7AA8F69BE}"/>
              </a:ext>
            </a:extLst>
          </p:cNvPr>
          <p:cNvPicPr>
            <a:picLocks noChangeAspect="1"/>
          </p:cNvPicPr>
          <p:nvPr/>
        </p:nvPicPr>
        <p:blipFill>
          <a:blip r:embed="rId3"/>
          <a:stretch>
            <a:fillRect/>
          </a:stretch>
        </p:blipFill>
        <p:spPr>
          <a:xfrm>
            <a:off x="6451600" y="1696720"/>
            <a:ext cx="5356352" cy="2773680"/>
          </a:xfrm>
          <a:prstGeom prst="rect">
            <a:avLst/>
          </a:prstGeom>
        </p:spPr>
      </p:pic>
    </p:spTree>
    <p:extLst>
      <p:ext uri="{BB962C8B-B14F-4D97-AF65-F5344CB8AC3E}">
        <p14:creationId xmlns:p14="http://schemas.microsoft.com/office/powerpoint/2010/main" val="33224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8910-11E4-5877-0543-1D4DE9DD3BDE}"/>
              </a:ext>
            </a:extLst>
          </p:cNvPr>
          <p:cNvSpPr>
            <a:spLocks noGrp="1"/>
          </p:cNvSpPr>
          <p:nvPr>
            <p:ph type="title"/>
          </p:nvPr>
        </p:nvSpPr>
        <p:spPr>
          <a:xfrm>
            <a:off x="850168" y="351835"/>
            <a:ext cx="10122632" cy="652054"/>
          </a:xfrm>
        </p:spPr>
        <p:txBody>
          <a:bodyPr/>
          <a:lstStyle/>
          <a:p>
            <a:pPr algn="l"/>
            <a:r>
              <a:rPr lang="en-IN" dirty="0">
                <a:solidFill>
                  <a:schemeClr val="accent1">
                    <a:lumMod val="50000"/>
                  </a:schemeClr>
                </a:solidFill>
                <a:latin typeface="Algerian" panose="04020705040A02060702" pitchFamily="82" charset="0"/>
              </a:rPr>
              <a:t>One hot encoding:</a:t>
            </a:r>
          </a:p>
        </p:txBody>
      </p:sp>
      <p:sp>
        <p:nvSpPr>
          <p:cNvPr id="3" name="Content Placeholder 2">
            <a:extLst>
              <a:ext uri="{FF2B5EF4-FFF2-40B4-BE49-F238E27FC236}">
                <a16:creationId xmlns:a16="http://schemas.microsoft.com/office/drawing/2014/main" id="{CA8CC2FA-773B-B5FB-3645-E892B8E63E42}"/>
              </a:ext>
            </a:extLst>
          </p:cNvPr>
          <p:cNvSpPr>
            <a:spLocks noGrp="1"/>
          </p:cNvSpPr>
          <p:nvPr>
            <p:ph sz="half" idx="2"/>
          </p:nvPr>
        </p:nvSpPr>
        <p:spPr>
          <a:xfrm>
            <a:off x="654225" y="1003011"/>
            <a:ext cx="10126362" cy="5503153"/>
          </a:xfrm>
        </p:spPr>
        <p:txBody>
          <a:bodyPr/>
          <a:lstStyle/>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This technique is used to convert the categorical variables into numeric values.</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Our dataset contain a categorical variable which is “location”.</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have used one hot encoding method to convert them as numeric values.</a:t>
            </a:r>
          </a:p>
          <a:p>
            <a:pPr marL="342900" indent="-342900">
              <a:buClr>
                <a:schemeClr val="accent1">
                  <a:lumMod val="50000"/>
                </a:schemeClr>
              </a:buClr>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342900" indent="-342900">
              <a:buClr>
                <a:schemeClr val="accent1">
                  <a:lumMod val="50000"/>
                </a:schemeClr>
              </a:buClr>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As we can see the location name 1</a:t>
            </a:r>
            <a:r>
              <a:rPr lang="en-IN" b="1" baseline="30000" dirty="0">
                <a:latin typeface="Times New Roman" panose="02020603050405020304" pitchFamily="18" charset="0"/>
                <a:cs typeface="Times New Roman" panose="02020603050405020304" pitchFamily="18" charset="0"/>
              </a:rPr>
              <a:t>st</a:t>
            </a:r>
            <a:r>
              <a:rPr lang="en-IN" b="1" dirty="0">
                <a:latin typeface="Times New Roman" panose="02020603050405020304" pitchFamily="18" charset="0"/>
                <a:cs typeface="Times New Roman" panose="02020603050405020304" pitchFamily="18" charset="0"/>
              </a:rPr>
              <a:t> block Jayanagar having the value True and the rest of the location are treated as False</a:t>
            </a:r>
            <a:r>
              <a:rPr lang="en-IN" dirty="0"/>
              <a:t>.</a:t>
            </a:r>
          </a:p>
          <a:p>
            <a:endParaRPr lang="en-IN" dirty="0"/>
          </a:p>
        </p:txBody>
      </p:sp>
      <p:sp>
        <p:nvSpPr>
          <p:cNvPr id="4" name="Footer Placeholder 3">
            <a:extLst>
              <a:ext uri="{FF2B5EF4-FFF2-40B4-BE49-F238E27FC236}">
                <a16:creationId xmlns:a16="http://schemas.microsoft.com/office/drawing/2014/main" id="{9C6792BC-A6BE-7F25-730C-2771980E936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C46D319-CE39-A247-B9D0-B622AB2CE855}"/>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7" name="Picture 6">
            <a:extLst>
              <a:ext uri="{FF2B5EF4-FFF2-40B4-BE49-F238E27FC236}">
                <a16:creationId xmlns:a16="http://schemas.microsoft.com/office/drawing/2014/main" id="{618D1A53-50E3-B1C2-9A2A-21FC6DD81B9D}"/>
              </a:ext>
            </a:extLst>
          </p:cNvPr>
          <p:cNvPicPr>
            <a:picLocks noChangeAspect="1"/>
          </p:cNvPicPr>
          <p:nvPr/>
        </p:nvPicPr>
        <p:blipFill>
          <a:blip r:embed="rId2"/>
          <a:stretch>
            <a:fillRect/>
          </a:stretch>
        </p:blipFill>
        <p:spPr>
          <a:xfrm>
            <a:off x="654225" y="3565177"/>
            <a:ext cx="10122632" cy="1266659"/>
          </a:xfrm>
          <a:prstGeom prst="rect">
            <a:avLst/>
          </a:prstGeom>
        </p:spPr>
      </p:pic>
    </p:spTree>
    <p:extLst>
      <p:ext uri="{BB962C8B-B14F-4D97-AF65-F5344CB8AC3E}">
        <p14:creationId xmlns:p14="http://schemas.microsoft.com/office/powerpoint/2010/main" val="18391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CFEF-D5E4-5DDE-CD80-EC80A225A7A7}"/>
              </a:ext>
            </a:extLst>
          </p:cNvPr>
          <p:cNvSpPr>
            <a:spLocks noGrp="1"/>
          </p:cNvSpPr>
          <p:nvPr>
            <p:ph type="title"/>
          </p:nvPr>
        </p:nvSpPr>
        <p:spPr>
          <a:xfrm>
            <a:off x="230408" y="104141"/>
            <a:ext cx="10122632" cy="652054"/>
          </a:xfrm>
        </p:spPr>
        <p:txBody>
          <a:bodyPr/>
          <a:lstStyle/>
          <a:p>
            <a:pPr algn="l"/>
            <a:r>
              <a:rPr lang="en-IN" sz="3200" dirty="0">
                <a:solidFill>
                  <a:schemeClr val="accent1">
                    <a:lumMod val="50000"/>
                  </a:schemeClr>
                </a:solidFill>
                <a:latin typeface="Algerian" panose="04020705040A02060702" pitchFamily="82" charset="0"/>
              </a:rPr>
              <a:t>Model building;</a:t>
            </a:r>
          </a:p>
        </p:txBody>
      </p:sp>
      <p:sp>
        <p:nvSpPr>
          <p:cNvPr id="3" name="Content Placeholder 2">
            <a:extLst>
              <a:ext uri="{FF2B5EF4-FFF2-40B4-BE49-F238E27FC236}">
                <a16:creationId xmlns:a16="http://schemas.microsoft.com/office/drawing/2014/main" id="{0E94468F-5BB4-F0EA-C4EA-E041A6EA866B}"/>
              </a:ext>
            </a:extLst>
          </p:cNvPr>
          <p:cNvSpPr>
            <a:spLocks noGrp="1"/>
          </p:cNvSpPr>
          <p:nvPr>
            <p:ph sz="half" idx="2"/>
          </p:nvPr>
        </p:nvSpPr>
        <p:spPr>
          <a:xfrm>
            <a:off x="850168" y="756195"/>
            <a:ext cx="10126362" cy="5423943"/>
          </a:xfrm>
        </p:spPr>
        <p:txBody>
          <a:bodyPr/>
          <a:lstStyle/>
          <a:p>
            <a:pPr marL="342900" indent="-342900">
              <a:buFont typeface="Arial" panose="020B0604020202020204" pitchFamily="34" charset="0"/>
              <a:buChar char="•"/>
            </a:pPr>
            <a:r>
              <a:rPr lang="en-US" b="1" dirty="0"/>
              <a:t>The data was split into 80% for training and 20% for testing. This ensures that the model is trained on a sufficient amount of data while also allowing for an unbiased evaluation of its performance.</a:t>
            </a:r>
          </a:p>
          <a:p>
            <a:pPr marL="342900" indent="-342900">
              <a:buFont typeface="Arial" panose="020B0604020202020204" pitchFamily="34" charset="0"/>
              <a:buChar char="•"/>
            </a:pPr>
            <a:r>
              <a:rPr lang="en-US" b="1" dirty="0"/>
              <a:t>For our regression task, we chose to use a Linear Regression model, implemented through </a:t>
            </a:r>
            <a:r>
              <a:rPr lang="en-US" b="1" dirty="0" err="1"/>
              <a:t>LinearRegression</a:t>
            </a:r>
            <a:r>
              <a:rPr lang="en-US" b="1" dirty="0"/>
              <a:t> from </a:t>
            </a:r>
            <a:r>
              <a:rPr lang="en-US" b="1" dirty="0" err="1"/>
              <a:t>sklearn.linear</a:t>
            </a:r>
            <a:r>
              <a:rPr lang="en-US" b="1" dirty="0"/>
              <a:t> model on training dataset (</a:t>
            </a:r>
            <a:r>
              <a:rPr lang="en-US" b="1" dirty="0" err="1"/>
              <a:t>x_train</a:t>
            </a:r>
            <a:r>
              <a:rPr lang="en-US" b="1" dirty="0"/>
              <a:t>, </a:t>
            </a:r>
            <a:r>
              <a:rPr lang="en-US" b="1" dirty="0" err="1"/>
              <a:t>y_train</a:t>
            </a:r>
            <a:r>
              <a:rPr lang="en-US" b="1" dirty="0"/>
              <a:t>).</a:t>
            </a:r>
          </a:p>
          <a:p>
            <a:pPr marL="342900" indent="-342900">
              <a:buFont typeface="Arial" panose="020B0604020202020204" pitchFamily="34" charset="0"/>
              <a:buChar char="•"/>
            </a:pPr>
            <a:r>
              <a:rPr lang="en-US" b="1" dirty="0"/>
              <a:t>To assess the performance of our model, we used the testing dataset (</a:t>
            </a:r>
            <a:r>
              <a:rPr lang="en-US" b="1" dirty="0" err="1"/>
              <a:t>x_test</a:t>
            </a:r>
            <a:r>
              <a:rPr lang="en-US" b="1" dirty="0"/>
              <a:t>, </a:t>
            </a:r>
            <a:r>
              <a:rPr lang="en-US" b="1" dirty="0" err="1"/>
              <a:t>y_test</a:t>
            </a:r>
            <a:r>
              <a:rPr lang="en-US" b="1" dirty="0"/>
              <a:t>) and calculated the coefficient of determination (R-squared) using the score method.</a:t>
            </a:r>
          </a:p>
          <a:p>
            <a:pPr marL="342900" indent="-342900">
              <a:buFont typeface="Arial" panose="020B0604020202020204" pitchFamily="34" charset="0"/>
              <a:buChar char="•"/>
            </a:pPr>
            <a:endParaRPr lang="en-IN" b="1" dirty="0"/>
          </a:p>
        </p:txBody>
      </p:sp>
      <p:sp>
        <p:nvSpPr>
          <p:cNvPr id="4" name="Footer Placeholder 3">
            <a:extLst>
              <a:ext uri="{FF2B5EF4-FFF2-40B4-BE49-F238E27FC236}">
                <a16:creationId xmlns:a16="http://schemas.microsoft.com/office/drawing/2014/main" id="{CBA4D908-ED08-BC65-DF36-A5E88E45C6D9}"/>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4349D20-9491-386D-2E1D-D8A836948238}"/>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7" name="Picture 6">
            <a:extLst>
              <a:ext uri="{FF2B5EF4-FFF2-40B4-BE49-F238E27FC236}">
                <a16:creationId xmlns:a16="http://schemas.microsoft.com/office/drawing/2014/main" id="{725D56E6-5762-DF44-7A42-B9A582DBEF0F}"/>
              </a:ext>
            </a:extLst>
          </p:cNvPr>
          <p:cNvPicPr>
            <a:picLocks noChangeAspect="1"/>
          </p:cNvPicPr>
          <p:nvPr/>
        </p:nvPicPr>
        <p:blipFill>
          <a:blip r:embed="rId2"/>
          <a:stretch>
            <a:fillRect/>
          </a:stretch>
        </p:blipFill>
        <p:spPr>
          <a:xfrm>
            <a:off x="850168" y="6013744"/>
            <a:ext cx="4372530" cy="554649"/>
          </a:xfrm>
          <a:prstGeom prst="rect">
            <a:avLst/>
          </a:prstGeom>
        </p:spPr>
      </p:pic>
    </p:spTree>
    <p:extLst>
      <p:ext uri="{BB962C8B-B14F-4D97-AF65-F5344CB8AC3E}">
        <p14:creationId xmlns:p14="http://schemas.microsoft.com/office/powerpoint/2010/main" val="379779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253F-05CC-E147-A398-279071F7649E}"/>
              </a:ext>
            </a:extLst>
          </p:cNvPr>
          <p:cNvSpPr>
            <a:spLocks noGrp="1"/>
          </p:cNvSpPr>
          <p:nvPr>
            <p:ph type="title"/>
          </p:nvPr>
        </p:nvSpPr>
        <p:spPr>
          <a:xfrm>
            <a:off x="850168" y="174172"/>
            <a:ext cx="10122632" cy="652054"/>
          </a:xfrm>
        </p:spPr>
        <p:txBody>
          <a:bodyPr/>
          <a:lstStyle/>
          <a:p>
            <a:pPr algn="l"/>
            <a:r>
              <a:rPr lang="en-IN" dirty="0">
                <a:solidFill>
                  <a:schemeClr val="accent1">
                    <a:lumMod val="50000"/>
                  </a:schemeClr>
                </a:solidFill>
                <a:latin typeface="Algerian" panose="04020705040A02060702" pitchFamily="82" charset="0"/>
              </a:rPr>
              <a:t>K-fold cross validation:</a:t>
            </a:r>
          </a:p>
        </p:txBody>
      </p:sp>
      <p:sp>
        <p:nvSpPr>
          <p:cNvPr id="3" name="Content Placeholder 2">
            <a:extLst>
              <a:ext uri="{FF2B5EF4-FFF2-40B4-BE49-F238E27FC236}">
                <a16:creationId xmlns:a16="http://schemas.microsoft.com/office/drawing/2014/main" id="{CBB5A1F0-3504-2B08-7242-8B0140273121}"/>
              </a:ext>
            </a:extLst>
          </p:cNvPr>
          <p:cNvSpPr>
            <a:spLocks noGrp="1"/>
          </p:cNvSpPr>
          <p:nvPr>
            <p:ph sz="half" idx="2"/>
          </p:nvPr>
        </p:nvSpPr>
        <p:spPr>
          <a:xfrm>
            <a:off x="846438" y="826226"/>
            <a:ext cx="10126362" cy="4157305"/>
          </a:xfrm>
        </p:spPr>
        <p:txBody>
          <a:bodyPr/>
          <a:lstStyle/>
          <a:p>
            <a:pPr marL="342900" indent="-342900">
              <a:lnSpc>
                <a:spcPct val="1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Cross – validation is statistical method used to estimate the skill of machine learning models.</a:t>
            </a:r>
          </a:p>
          <a:p>
            <a:pPr marL="342900" indent="-342900">
              <a:lnSpc>
                <a:spcPct val="1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It is commonly used in applied machine learning to compare and select a model for given predictive modelling problem because it is easy to understand, easy to implement, and results in skill estimate that generally have a lower bias than other methods.</a:t>
            </a:r>
          </a:p>
          <a:p>
            <a:pPr marL="342900" indent="-342900">
              <a:lnSpc>
                <a:spcPct val="1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After applying k-fold cross validation method  into our final dataset, we find our accuracy rate is more than 80% all the time.</a:t>
            </a:r>
          </a:p>
          <a:p>
            <a:endParaRPr lang="en-IN" dirty="0"/>
          </a:p>
        </p:txBody>
      </p:sp>
      <p:sp>
        <p:nvSpPr>
          <p:cNvPr id="4" name="Footer Placeholder 3">
            <a:extLst>
              <a:ext uri="{FF2B5EF4-FFF2-40B4-BE49-F238E27FC236}">
                <a16:creationId xmlns:a16="http://schemas.microsoft.com/office/drawing/2014/main" id="{AFC8E8A2-415A-8AE8-8C6D-8A011DE674C1}"/>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D7D1970-DDC8-4EFE-5A91-49BEAA3027B2}"/>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 name="Picture 6">
            <a:extLst>
              <a:ext uri="{FF2B5EF4-FFF2-40B4-BE49-F238E27FC236}">
                <a16:creationId xmlns:a16="http://schemas.microsoft.com/office/drawing/2014/main" id="{2FCF1E61-9A7E-A887-FBD5-D6048EE0BFC5}"/>
              </a:ext>
            </a:extLst>
          </p:cNvPr>
          <p:cNvPicPr>
            <a:picLocks noChangeAspect="1"/>
          </p:cNvPicPr>
          <p:nvPr/>
        </p:nvPicPr>
        <p:blipFill>
          <a:blip r:embed="rId2"/>
          <a:stretch>
            <a:fillRect/>
          </a:stretch>
        </p:blipFill>
        <p:spPr>
          <a:xfrm>
            <a:off x="1072362" y="4212771"/>
            <a:ext cx="9900438" cy="2318657"/>
          </a:xfrm>
          <a:prstGeom prst="rect">
            <a:avLst/>
          </a:prstGeom>
        </p:spPr>
      </p:pic>
    </p:spTree>
    <p:extLst>
      <p:ext uri="{BB962C8B-B14F-4D97-AF65-F5344CB8AC3E}">
        <p14:creationId xmlns:p14="http://schemas.microsoft.com/office/powerpoint/2010/main" val="143266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D508-128F-D453-1E9B-239018B2EF95}"/>
              </a:ext>
            </a:extLst>
          </p:cNvPr>
          <p:cNvSpPr>
            <a:spLocks noGrp="1"/>
          </p:cNvSpPr>
          <p:nvPr>
            <p:ph type="title"/>
          </p:nvPr>
        </p:nvSpPr>
        <p:spPr>
          <a:xfrm>
            <a:off x="466120" y="394397"/>
            <a:ext cx="11341832" cy="566929"/>
          </a:xfrm>
        </p:spPr>
        <p:txBody>
          <a:bodyPr/>
          <a:lstStyle/>
          <a:p>
            <a:pPr algn="l"/>
            <a:r>
              <a:rPr lang="en-IN" dirty="0">
                <a:solidFill>
                  <a:schemeClr val="accent1">
                    <a:lumMod val="50000"/>
                  </a:schemeClr>
                </a:solidFill>
                <a:latin typeface="Algerian" panose="04020705040A02060702" pitchFamily="82" charset="0"/>
              </a:rPr>
              <a:t>Grid search cross validation:</a:t>
            </a:r>
          </a:p>
        </p:txBody>
      </p:sp>
      <p:sp>
        <p:nvSpPr>
          <p:cNvPr id="3" name="Content Placeholder 2">
            <a:extLst>
              <a:ext uri="{FF2B5EF4-FFF2-40B4-BE49-F238E27FC236}">
                <a16:creationId xmlns:a16="http://schemas.microsoft.com/office/drawing/2014/main" id="{7087069D-EFE4-D133-58BD-7797DF519D86}"/>
              </a:ext>
            </a:extLst>
          </p:cNvPr>
          <p:cNvSpPr>
            <a:spLocks noGrp="1"/>
          </p:cNvSpPr>
          <p:nvPr>
            <p:ph sz="half" idx="2"/>
          </p:nvPr>
        </p:nvSpPr>
        <p:spPr>
          <a:xfrm>
            <a:off x="466120" y="1126672"/>
            <a:ext cx="10126362" cy="4751614"/>
          </a:xfrm>
        </p:spPr>
        <p:txBody>
          <a:bodyPr/>
          <a:lstStyle/>
          <a:p>
            <a:pPr marL="342900" indent="-342900">
              <a:lnSpc>
                <a:spcPct val="2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This is a technique which is used to find the best algorithm for modelling and give the best parameters as well.</a:t>
            </a:r>
          </a:p>
          <a:p>
            <a:pPr marL="342900" indent="-342900">
              <a:lnSpc>
                <a:spcPct val="2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applied gird search cross validation method on our dataset with Linear Regression , Lasso Regression and Decision Tree algorithms.</a:t>
            </a:r>
          </a:p>
          <a:p>
            <a:pPr marL="342900" indent="-342900">
              <a:lnSpc>
                <a:spcPct val="200000"/>
              </a:lnSpc>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find the Liner Regression algorithm is giving the best accuracy score as more than 80%.</a:t>
            </a:r>
          </a:p>
        </p:txBody>
      </p:sp>
      <p:sp>
        <p:nvSpPr>
          <p:cNvPr id="4" name="Footer Placeholder 3">
            <a:extLst>
              <a:ext uri="{FF2B5EF4-FFF2-40B4-BE49-F238E27FC236}">
                <a16:creationId xmlns:a16="http://schemas.microsoft.com/office/drawing/2014/main" id="{32B9ED64-A481-17AD-B078-DC29204594C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DCDFFDE-981E-8E81-E6A7-4F4AB50EDDB7}"/>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46433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0"/>
            <a:ext cx="7221894" cy="6857998"/>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595535" y="447869"/>
            <a:ext cx="9851571" cy="5530761"/>
          </a:xfrm>
        </p:spPr>
        <p:txBody>
          <a:bodyPr/>
          <a:lstStyle/>
          <a:p>
            <a:r>
              <a:rPr lang="en-US" sz="4800" dirty="0">
                <a:solidFill>
                  <a:schemeClr val="accent1">
                    <a:lumMod val="50000"/>
                  </a:schemeClr>
                </a:solidFill>
                <a:latin typeface="Algerian" panose="04020705040A02060702" pitchFamily="82" charset="0"/>
              </a:rPr>
              <a:t>Meet our Team members</a:t>
            </a:r>
          </a:p>
          <a:p>
            <a:r>
              <a:rPr lang="en-US" sz="3200" dirty="0">
                <a:latin typeface="Times New Roman" panose="02020603050405020304" pitchFamily="18" charset="0"/>
                <a:cs typeface="Times New Roman" panose="02020603050405020304" pitchFamily="18" charset="0"/>
              </a:rPr>
              <a:t>Hemant Sanjay </a:t>
            </a:r>
            <a:r>
              <a:rPr lang="en-US" sz="3200" dirty="0" err="1">
                <a:latin typeface="Times New Roman" panose="02020603050405020304" pitchFamily="18" charset="0"/>
                <a:cs typeface="Times New Roman" panose="02020603050405020304" pitchFamily="18" charset="0"/>
              </a:rPr>
              <a:t>Nikhade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M.Sc</a:t>
            </a:r>
            <a:r>
              <a:rPr lang="en-US" sz="3200" dirty="0">
                <a:latin typeface="Times New Roman" panose="02020603050405020304" pitchFamily="18" charset="0"/>
                <a:cs typeface="Times New Roman" panose="02020603050405020304" pitchFamily="18" charset="0"/>
              </a:rPr>
              <a:t>) (C)</a:t>
            </a:r>
          </a:p>
          <a:p>
            <a:r>
              <a:rPr lang="en-US" sz="3200" dirty="0" err="1">
                <a:latin typeface="Times New Roman" panose="02020603050405020304" pitchFamily="18" charset="0"/>
                <a:cs typeface="Times New Roman" panose="02020603050405020304" pitchFamily="18" charset="0"/>
              </a:rPr>
              <a:t>Mayuresh</a:t>
            </a:r>
            <a:r>
              <a:rPr lang="en-US" sz="3200" dirty="0">
                <a:latin typeface="Times New Roman" panose="02020603050405020304" pitchFamily="18" charset="0"/>
                <a:cs typeface="Times New Roman" panose="02020603050405020304" pitchFamily="18" charset="0"/>
              </a:rPr>
              <a:t> Mandar Joshi (</a:t>
            </a:r>
            <a:r>
              <a:rPr lang="en-US" sz="3200" dirty="0" err="1">
                <a:latin typeface="Times New Roman" panose="02020603050405020304" pitchFamily="18" charset="0"/>
                <a:cs typeface="Times New Roman" panose="02020603050405020304" pitchFamily="18" charset="0"/>
              </a:rPr>
              <a:t>M.Sc</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Vishnu Vardhan </a:t>
            </a:r>
            <a:r>
              <a:rPr lang="en-US" sz="3200" dirty="0" err="1">
                <a:latin typeface="Times New Roman" panose="02020603050405020304" pitchFamily="18" charset="0"/>
                <a:cs typeface="Times New Roman" panose="02020603050405020304" pitchFamily="18" charset="0"/>
              </a:rPr>
              <a:t>Vadhtya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M.Sc</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Shivam </a:t>
            </a:r>
            <a:r>
              <a:rPr lang="en-US" sz="3200" dirty="0" err="1">
                <a:latin typeface="Times New Roman" panose="02020603050405020304" pitchFamily="18" charset="0"/>
                <a:cs typeface="Times New Roman" panose="02020603050405020304" pitchFamily="18" charset="0"/>
              </a:rPr>
              <a:t>Chaurasia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M.Sc</a:t>
            </a:r>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Kunal </a:t>
            </a:r>
            <a:r>
              <a:rPr lang="en-US" sz="3200" dirty="0" err="1">
                <a:latin typeface="Times New Roman" panose="02020603050405020304" pitchFamily="18" charset="0"/>
                <a:cs typeface="Times New Roman" panose="02020603050405020304" pitchFamily="18" charset="0"/>
              </a:rPr>
              <a:t>Dayma</a:t>
            </a:r>
            <a:r>
              <a:rPr lang="en-US" sz="3200" dirty="0">
                <a:latin typeface="Times New Roman" panose="02020603050405020304" pitchFamily="18" charset="0"/>
                <a:cs typeface="Times New Roman" panose="02020603050405020304" pitchFamily="18" charset="0"/>
              </a:rPr>
              <a:t> (B.S)</a:t>
            </a:r>
          </a:p>
          <a:p>
            <a:endParaRPr lang="en-US" sz="3200" dirty="0">
              <a:solidFill>
                <a:srgbClr val="FF0000"/>
              </a:solidFill>
              <a:latin typeface="Algerian" panose="04020705040A02060702" pitchFamily="82" charset="0"/>
            </a:endParaRP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09F8-E35D-0416-3CF2-AF24E7F7BC1E}"/>
              </a:ext>
            </a:extLst>
          </p:cNvPr>
          <p:cNvSpPr>
            <a:spLocks noGrp="1"/>
          </p:cNvSpPr>
          <p:nvPr>
            <p:ph type="title"/>
          </p:nvPr>
        </p:nvSpPr>
        <p:spPr/>
        <p:txBody>
          <a:bodyPr/>
          <a:lstStyle/>
          <a:p>
            <a:pPr algn="l"/>
            <a:r>
              <a:rPr lang="en-IN" dirty="0">
                <a:solidFill>
                  <a:schemeClr val="accent1">
                    <a:lumMod val="50000"/>
                  </a:schemeClr>
                </a:solidFill>
                <a:latin typeface="Algerian" panose="04020705040A02060702" pitchFamily="82" charset="0"/>
              </a:rPr>
              <a:t>Result/ output:</a:t>
            </a:r>
          </a:p>
        </p:txBody>
      </p:sp>
      <p:sp>
        <p:nvSpPr>
          <p:cNvPr id="3" name="Content Placeholder 2">
            <a:extLst>
              <a:ext uri="{FF2B5EF4-FFF2-40B4-BE49-F238E27FC236}">
                <a16:creationId xmlns:a16="http://schemas.microsoft.com/office/drawing/2014/main" id="{D5EF0E79-4D57-4386-A9EA-8F5C98E67135}"/>
              </a:ext>
            </a:extLst>
          </p:cNvPr>
          <p:cNvSpPr>
            <a:spLocks noGrp="1"/>
          </p:cNvSpPr>
          <p:nvPr>
            <p:ph sz="half" idx="2"/>
          </p:nvPr>
        </p:nvSpPr>
        <p:spPr/>
        <p:txBody>
          <a:bodyPr/>
          <a:lstStyle/>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created a function to predict the house price.</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Our function be like “ </a:t>
            </a:r>
            <a:r>
              <a:rPr lang="en-IN" b="1" dirty="0" err="1">
                <a:latin typeface="Times New Roman" panose="02020603050405020304" pitchFamily="18" charset="0"/>
                <a:cs typeface="Times New Roman" panose="02020603050405020304" pitchFamily="18" charset="0"/>
              </a:rPr>
              <a:t>predict_price</a:t>
            </a:r>
            <a:r>
              <a:rPr lang="en-IN" b="1" dirty="0">
                <a:latin typeface="Times New Roman" panose="02020603050405020304" pitchFamily="18" charset="0"/>
                <a:cs typeface="Times New Roman" panose="02020603050405020304" pitchFamily="18" charset="0"/>
              </a:rPr>
              <a:t>(</a:t>
            </a:r>
            <a:r>
              <a:rPr lang="en-IN" b="1" dirty="0" err="1">
                <a:latin typeface="Times New Roman" panose="02020603050405020304" pitchFamily="18" charset="0"/>
                <a:cs typeface="Times New Roman" panose="02020603050405020304" pitchFamily="18" charset="0"/>
              </a:rPr>
              <a:t>loction</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sqft,bath,bhk</a:t>
            </a:r>
            <a:r>
              <a:rPr lang="en-IN" b="1" dirty="0">
                <a:latin typeface="Times New Roman" panose="02020603050405020304" pitchFamily="18" charset="0"/>
                <a:cs typeface="Times New Roman" panose="02020603050405020304" pitchFamily="18" charset="0"/>
              </a:rPr>
              <a:t>)”</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When we pass the values into our function, it will predict house price for us</a:t>
            </a:r>
            <a:r>
              <a:rPr lang="en-IN" dirty="0"/>
              <a:t>.</a:t>
            </a:r>
          </a:p>
          <a:p>
            <a:endParaRPr lang="en-IN" dirty="0"/>
          </a:p>
        </p:txBody>
      </p:sp>
      <p:sp>
        <p:nvSpPr>
          <p:cNvPr id="4" name="Footer Placeholder 3">
            <a:extLst>
              <a:ext uri="{FF2B5EF4-FFF2-40B4-BE49-F238E27FC236}">
                <a16:creationId xmlns:a16="http://schemas.microsoft.com/office/drawing/2014/main" id="{551B3098-5919-66CC-ED0A-E122F50BD5F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C4E5504-509D-A779-F88D-1CFDD26B257F}"/>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7" name="Picture 6">
            <a:extLst>
              <a:ext uri="{FF2B5EF4-FFF2-40B4-BE49-F238E27FC236}">
                <a16:creationId xmlns:a16="http://schemas.microsoft.com/office/drawing/2014/main" id="{3897744B-CDA1-995C-D8DD-DDD24678F334}"/>
              </a:ext>
            </a:extLst>
          </p:cNvPr>
          <p:cNvPicPr>
            <a:picLocks noChangeAspect="1"/>
          </p:cNvPicPr>
          <p:nvPr/>
        </p:nvPicPr>
        <p:blipFill>
          <a:blip r:embed="rId2"/>
          <a:stretch>
            <a:fillRect/>
          </a:stretch>
        </p:blipFill>
        <p:spPr>
          <a:xfrm>
            <a:off x="1666596" y="4033685"/>
            <a:ext cx="6203775" cy="510062"/>
          </a:xfrm>
          <a:prstGeom prst="rect">
            <a:avLst/>
          </a:prstGeom>
        </p:spPr>
      </p:pic>
      <p:pic>
        <p:nvPicPr>
          <p:cNvPr id="9" name="Picture 8">
            <a:extLst>
              <a:ext uri="{FF2B5EF4-FFF2-40B4-BE49-F238E27FC236}">
                <a16:creationId xmlns:a16="http://schemas.microsoft.com/office/drawing/2014/main" id="{B80BB41C-933A-22FB-2356-D34611B05BA8}"/>
              </a:ext>
            </a:extLst>
          </p:cNvPr>
          <p:cNvPicPr>
            <a:picLocks noChangeAspect="1"/>
          </p:cNvPicPr>
          <p:nvPr/>
        </p:nvPicPr>
        <p:blipFill>
          <a:blip r:embed="rId3"/>
          <a:stretch>
            <a:fillRect/>
          </a:stretch>
        </p:blipFill>
        <p:spPr>
          <a:xfrm>
            <a:off x="1666596" y="4650192"/>
            <a:ext cx="6203774" cy="608213"/>
          </a:xfrm>
          <a:prstGeom prst="rect">
            <a:avLst/>
          </a:prstGeom>
        </p:spPr>
      </p:pic>
      <p:pic>
        <p:nvPicPr>
          <p:cNvPr id="11" name="Picture 10">
            <a:extLst>
              <a:ext uri="{FF2B5EF4-FFF2-40B4-BE49-F238E27FC236}">
                <a16:creationId xmlns:a16="http://schemas.microsoft.com/office/drawing/2014/main" id="{873EE11A-91A1-EBFD-CDDC-A5E3B7B5DA5B}"/>
              </a:ext>
            </a:extLst>
          </p:cNvPr>
          <p:cNvPicPr>
            <a:picLocks noChangeAspect="1"/>
          </p:cNvPicPr>
          <p:nvPr/>
        </p:nvPicPr>
        <p:blipFill>
          <a:blip r:embed="rId4"/>
          <a:stretch>
            <a:fillRect/>
          </a:stretch>
        </p:blipFill>
        <p:spPr>
          <a:xfrm>
            <a:off x="1666596" y="5425166"/>
            <a:ext cx="6115202" cy="609177"/>
          </a:xfrm>
          <a:prstGeom prst="rect">
            <a:avLst/>
          </a:prstGeom>
        </p:spPr>
      </p:pic>
      <p:pic>
        <p:nvPicPr>
          <p:cNvPr id="13" name="Picture 12">
            <a:extLst>
              <a:ext uri="{FF2B5EF4-FFF2-40B4-BE49-F238E27FC236}">
                <a16:creationId xmlns:a16="http://schemas.microsoft.com/office/drawing/2014/main" id="{50CB9A11-521F-2244-8F9D-0CCF0A76EACE}"/>
              </a:ext>
            </a:extLst>
          </p:cNvPr>
          <p:cNvPicPr>
            <a:picLocks noChangeAspect="1"/>
          </p:cNvPicPr>
          <p:nvPr/>
        </p:nvPicPr>
        <p:blipFill>
          <a:blip r:embed="rId5"/>
          <a:stretch>
            <a:fillRect/>
          </a:stretch>
        </p:blipFill>
        <p:spPr>
          <a:xfrm>
            <a:off x="1666596" y="6040443"/>
            <a:ext cx="6115202" cy="612912"/>
          </a:xfrm>
          <a:prstGeom prst="rect">
            <a:avLst/>
          </a:prstGeom>
        </p:spPr>
      </p:pic>
    </p:spTree>
    <p:extLst>
      <p:ext uri="{BB962C8B-B14F-4D97-AF65-F5344CB8AC3E}">
        <p14:creationId xmlns:p14="http://schemas.microsoft.com/office/powerpoint/2010/main" val="60036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C004-1C22-E071-9117-4EA5A39C9F1B}"/>
              </a:ext>
            </a:extLst>
          </p:cNvPr>
          <p:cNvSpPr>
            <a:spLocks noGrp="1"/>
          </p:cNvSpPr>
          <p:nvPr>
            <p:ph type="title"/>
          </p:nvPr>
        </p:nvSpPr>
        <p:spPr/>
        <p:txBody>
          <a:bodyPr/>
          <a:lstStyle/>
          <a:p>
            <a:pPr algn="l"/>
            <a:r>
              <a:rPr lang="en-IN" sz="4000" dirty="0">
                <a:solidFill>
                  <a:schemeClr val="accent1">
                    <a:lumMod val="50000"/>
                  </a:schemeClr>
                </a:solidFill>
                <a:latin typeface="Algerian" panose="04020705040A02060702" pitchFamily="82" charset="0"/>
              </a:rPr>
              <a:t>Website:</a:t>
            </a:r>
          </a:p>
        </p:txBody>
      </p:sp>
      <p:sp>
        <p:nvSpPr>
          <p:cNvPr id="3" name="Content Placeholder 2">
            <a:extLst>
              <a:ext uri="{FF2B5EF4-FFF2-40B4-BE49-F238E27FC236}">
                <a16:creationId xmlns:a16="http://schemas.microsoft.com/office/drawing/2014/main" id="{C7867DBD-C716-E493-252E-39728BEFDB52}"/>
              </a:ext>
            </a:extLst>
          </p:cNvPr>
          <p:cNvSpPr>
            <a:spLocks noGrp="1"/>
          </p:cNvSpPr>
          <p:nvPr>
            <p:ph sz="half" idx="2"/>
          </p:nvPr>
        </p:nvSpPr>
        <p:spPr/>
        <p:txBody>
          <a:bodyPr/>
          <a:lstStyle/>
          <a:p>
            <a:pPr>
              <a:lnSpc>
                <a:spcPct val="200000"/>
              </a:lnSpc>
            </a:pPr>
            <a:r>
              <a:rPr lang="en-US" b="1" dirty="0">
                <a:latin typeface="Times New Roman" panose="02020603050405020304" pitchFamily="18" charset="0"/>
                <a:cs typeface="Times New Roman" panose="02020603050405020304" pitchFamily="18" charset="0"/>
              </a:rPr>
              <a:t>We have successfully developed a Flask website that integrates our machine learning model for predicting house prices. This website provides users with a user-friendly interface to obtain price estimates based on various input parameters such as location, area, number of bathrooms, and number of bedrooms (BHK). Features.</a:t>
            </a:r>
            <a:endParaRPr lang="en-IN"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817BA0-200B-AB23-0360-1D0FC19C78F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4824F33-8D1F-4D1F-4C63-CDE608E4D988}"/>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3562222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206AE0-4D54-62C8-38E3-1E41091923F5}"/>
              </a:ext>
            </a:extLst>
          </p:cNvPr>
          <p:cNvPicPr>
            <a:picLocks noGrp="1" noChangeAspect="1"/>
          </p:cNvPicPr>
          <p:nvPr>
            <p:ph sz="half" idx="2"/>
          </p:nvPr>
        </p:nvPicPr>
        <p:blipFill>
          <a:blip r:embed="rId2"/>
          <a:stretch>
            <a:fillRect/>
          </a:stretch>
        </p:blipFill>
        <p:spPr>
          <a:xfrm>
            <a:off x="1297931" y="857685"/>
            <a:ext cx="9231013" cy="5134692"/>
          </a:xfrm>
        </p:spPr>
      </p:pic>
      <p:sp>
        <p:nvSpPr>
          <p:cNvPr id="4" name="Footer Placeholder 3">
            <a:extLst>
              <a:ext uri="{FF2B5EF4-FFF2-40B4-BE49-F238E27FC236}">
                <a16:creationId xmlns:a16="http://schemas.microsoft.com/office/drawing/2014/main" id="{3C81742A-0053-519B-90F2-38C15A48763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8DFBE69-1DED-0FF3-98FB-E4C597585859}"/>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269643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4F4AE-E979-85A1-9DEE-6ED3BA6DA46A}"/>
              </a:ext>
            </a:extLst>
          </p:cNvPr>
          <p:cNvSpPr>
            <a:spLocks noGrp="1"/>
          </p:cNvSpPr>
          <p:nvPr>
            <p:ph type="ctrTitle"/>
          </p:nvPr>
        </p:nvSpPr>
        <p:spPr>
          <a:xfrm>
            <a:off x="-432912" y="2103120"/>
            <a:ext cx="8733632" cy="3379346"/>
          </a:xfrm>
        </p:spPr>
        <p:txBody>
          <a:bodyPr/>
          <a:lstStyle/>
          <a:p>
            <a:pPr algn="ctr"/>
            <a:br>
              <a:rPr lang="en-IN" dirty="0">
                <a:latin typeface="Algerian" panose="04020705040A02060702" pitchFamily="82" charset="0"/>
              </a:rPr>
            </a:br>
            <a:r>
              <a:rPr lang="en-IN" dirty="0">
                <a:latin typeface="Algerian" panose="04020705040A02060702" pitchFamily="82" charset="0"/>
              </a:rPr>
              <a:t>THANK YOU</a:t>
            </a:r>
            <a:br>
              <a:rPr lang="en-IN" dirty="0">
                <a:latin typeface="Algerian" panose="04020705040A02060702" pitchFamily="82" charset="0"/>
              </a:rPr>
            </a:br>
            <a:br>
              <a:rPr lang="en-IN" dirty="0">
                <a:latin typeface="Algerian" panose="04020705040A02060702" pitchFamily="82" charset="0"/>
              </a:rPr>
            </a:br>
            <a:r>
              <a:rPr lang="en-IN" dirty="0">
                <a:latin typeface="Algerian" panose="04020705040A02060702" pitchFamily="82" charset="0"/>
                <a:cs typeface="Times New Roman" panose="02020603050405020304" pitchFamily="18" charset="0"/>
              </a:rPr>
              <a:t>GROUP : STATISTICA</a:t>
            </a:r>
          </a:p>
        </p:txBody>
      </p:sp>
    </p:spTree>
    <p:extLst>
      <p:ext uri="{BB962C8B-B14F-4D97-AF65-F5344CB8AC3E}">
        <p14:creationId xmlns:p14="http://schemas.microsoft.com/office/powerpoint/2010/main" val="2178706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9265487" y="3931486"/>
            <a:ext cx="5468977" cy="384048"/>
          </a:xfrm>
        </p:spPr>
        <p:txBody>
          <a:bodyPr/>
          <a:lstStyle/>
          <a:p>
            <a:fld id="{09A01C0A-2BB6-49E7-91A3-DCB9F9F59583}" type="slidenum">
              <a:rPr lang="en-US" sz="2400" smtClean="0"/>
              <a:pPr/>
              <a:t>3</a:t>
            </a:fld>
            <a:r>
              <a:rPr lang="en-US" sz="2400" dirty="0"/>
              <a:t>     Problem Statement</a:t>
            </a:r>
          </a:p>
        </p:txBody>
      </p:sp>
      <p:pic>
        <p:nvPicPr>
          <p:cNvPr id="4" name="Picture 3">
            <a:extLst>
              <a:ext uri="{FF2B5EF4-FFF2-40B4-BE49-F238E27FC236}">
                <a16:creationId xmlns:a16="http://schemas.microsoft.com/office/drawing/2014/main" id="{CB0545F4-151D-6DE2-B24F-8BAFC57A8A5D}"/>
              </a:ext>
            </a:extLst>
          </p:cNvPr>
          <p:cNvPicPr>
            <a:picLocks noChangeAspect="1"/>
          </p:cNvPicPr>
          <p:nvPr/>
        </p:nvPicPr>
        <p:blipFill>
          <a:blip r:embed="rId2"/>
          <a:stretch>
            <a:fillRect/>
          </a:stretch>
        </p:blipFill>
        <p:spPr>
          <a:xfrm>
            <a:off x="5749863" y="1363032"/>
            <a:ext cx="5357747" cy="309440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0971764A-B960-485F-E8FE-5BA232BCF1FC}"/>
              </a:ext>
            </a:extLst>
          </p:cNvPr>
          <p:cNvSpPr txBox="1"/>
          <p:nvPr/>
        </p:nvSpPr>
        <p:spPr>
          <a:xfrm>
            <a:off x="5691361" y="403290"/>
            <a:ext cx="5474749" cy="707886"/>
          </a:xfrm>
          <a:prstGeom prst="rect">
            <a:avLst/>
          </a:prstGeom>
          <a:noFill/>
        </p:spPr>
        <p:txBody>
          <a:bodyPr wrap="square" rtlCol="0">
            <a:spAutoFit/>
          </a:bodyPr>
          <a:lstStyle/>
          <a:p>
            <a:r>
              <a:rPr lang="en-IN" sz="4000" dirty="0">
                <a:solidFill>
                  <a:schemeClr val="accent1">
                    <a:lumMod val="50000"/>
                  </a:schemeClr>
                </a:solidFill>
                <a:latin typeface="Algerian" panose="04020705040A02060702" pitchFamily="82" charset="0"/>
              </a:rPr>
              <a:t>Problem Statement</a:t>
            </a:r>
          </a:p>
        </p:txBody>
      </p:sp>
      <p:sp>
        <p:nvSpPr>
          <p:cNvPr id="9" name="TextBox 8">
            <a:extLst>
              <a:ext uri="{FF2B5EF4-FFF2-40B4-BE49-F238E27FC236}">
                <a16:creationId xmlns:a16="http://schemas.microsoft.com/office/drawing/2014/main" id="{EDE128C4-6A48-CABD-D075-0F073B891C0D}"/>
              </a:ext>
            </a:extLst>
          </p:cNvPr>
          <p:cNvSpPr txBox="1"/>
          <p:nvPr/>
        </p:nvSpPr>
        <p:spPr>
          <a:xfrm>
            <a:off x="5049521" y="4961147"/>
            <a:ext cx="7233448" cy="1015663"/>
          </a:xfrm>
          <a:prstGeom prst="rect">
            <a:avLst/>
          </a:prstGeom>
          <a:noFill/>
        </p:spPr>
        <p:txBody>
          <a:bodyPr wrap="square" rtlCol="0">
            <a:spAutoFit/>
          </a:bodyPr>
          <a:lstStyle/>
          <a:p>
            <a:r>
              <a:rPr lang="en-IN" sz="3600" dirty="0">
                <a:solidFill>
                  <a:schemeClr val="accent6">
                    <a:lumMod val="50000"/>
                  </a:schemeClr>
                </a:solidFill>
              </a:rPr>
              <a:t>                  </a:t>
            </a:r>
            <a:r>
              <a:rPr lang="en-IN" sz="3600" b="1" dirty="0">
                <a:solidFill>
                  <a:schemeClr val="accent6">
                    <a:lumMod val="50000"/>
                  </a:schemeClr>
                </a:solidFill>
              </a:rPr>
              <a:t>Customer</a:t>
            </a:r>
          </a:p>
          <a:p>
            <a:r>
              <a:rPr lang="en-IN" dirty="0">
                <a:solidFill>
                  <a:schemeClr val="accent6">
                    <a:lumMod val="50000"/>
                  </a:schemeClr>
                </a:solidFill>
              </a:rPr>
              <a:t>                   </a:t>
            </a:r>
            <a:r>
              <a:rPr lang="en-IN" sz="2400" b="1" dirty="0">
                <a:solidFill>
                  <a:srgbClr val="A31F05"/>
                </a:solidFill>
              </a:rPr>
              <a:t>confused while buying house </a:t>
            </a:r>
          </a:p>
        </p:txBody>
      </p:sp>
    </p:spTree>
    <p:extLst>
      <p:ext uri="{BB962C8B-B14F-4D97-AF65-F5344CB8AC3E}">
        <p14:creationId xmlns:p14="http://schemas.microsoft.com/office/powerpoint/2010/main" val="252161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FC2D4-DAAF-A300-399B-4D4374C79463}"/>
              </a:ext>
            </a:extLst>
          </p:cNvPr>
          <p:cNvSpPr>
            <a:spLocks noGrp="1"/>
          </p:cNvSpPr>
          <p:nvPr>
            <p:ph type="ftr" sz="quarter" idx="10"/>
          </p:nvPr>
        </p:nvSpPr>
        <p:spPr>
          <a:xfrm rot="16200000">
            <a:off x="8983517" y="2773864"/>
            <a:ext cx="6291068" cy="258147"/>
          </a:xfrm>
        </p:spPr>
        <p:txBody>
          <a:bodyPr/>
          <a:lstStyle/>
          <a:p>
            <a:r>
              <a:rPr lang="en-US" sz="2400" dirty="0">
                <a:latin typeface="Aharoni" panose="02010803020104030203" pitchFamily="2" charset="-79"/>
                <a:cs typeface="Aharoni" panose="02010803020104030203" pitchFamily="2" charset="-79"/>
              </a:rPr>
              <a:t>Problem statement</a:t>
            </a:r>
          </a:p>
          <a:p>
            <a:endParaRPr lang="en-US" dirty="0"/>
          </a:p>
        </p:txBody>
      </p:sp>
      <p:sp>
        <p:nvSpPr>
          <p:cNvPr id="5" name="Slide Number Placeholder 4">
            <a:extLst>
              <a:ext uri="{FF2B5EF4-FFF2-40B4-BE49-F238E27FC236}">
                <a16:creationId xmlns:a16="http://schemas.microsoft.com/office/drawing/2014/main" id="{07EDEF12-38B9-C5B2-44ED-865139AAFEF6}"/>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7" name="Picture 6">
            <a:extLst>
              <a:ext uri="{FF2B5EF4-FFF2-40B4-BE49-F238E27FC236}">
                <a16:creationId xmlns:a16="http://schemas.microsoft.com/office/drawing/2014/main" id="{36BBF533-C1EF-B929-05C4-F5BCF9073CF4}"/>
              </a:ext>
            </a:extLst>
          </p:cNvPr>
          <p:cNvPicPr>
            <a:picLocks noChangeAspect="1"/>
          </p:cNvPicPr>
          <p:nvPr/>
        </p:nvPicPr>
        <p:blipFill>
          <a:blip r:embed="rId2"/>
          <a:stretch>
            <a:fillRect/>
          </a:stretch>
        </p:blipFill>
        <p:spPr>
          <a:xfrm>
            <a:off x="5439747" y="1679511"/>
            <a:ext cx="5113174" cy="274618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C1E0BC2-096D-D321-CD8A-7FE14CDC6FD9}"/>
              </a:ext>
            </a:extLst>
          </p:cNvPr>
          <p:cNvSpPr txBox="1"/>
          <p:nvPr/>
        </p:nvSpPr>
        <p:spPr>
          <a:xfrm>
            <a:off x="6705381" y="368223"/>
            <a:ext cx="4497355" cy="707886"/>
          </a:xfrm>
          <a:prstGeom prst="rect">
            <a:avLst/>
          </a:prstGeom>
          <a:noFill/>
        </p:spPr>
        <p:txBody>
          <a:bodyPr wrap="square" rtlCol="0">
            <a:spAutoFit/>
          </a:bodyPr>
          <a:lstStyle/>
          <a:p>
            <a:r>
              <a:rPr lang="en-IN" sz="4000" dirty="0">
                <a:solidFill>
                  <a:schemeClr val="accent1">
                    <a:lumMod val="50000"/>
                  </a:schemeClr>
                </a:solidFill>
                <a:latin typeface="Algerian" panose="04020705040A02060702" pitchFamily="82" charset="0"/>
              </a:rPr>
              <a:t>Our Team</a:t>
            </a:r>
          </a:p>
        </p:txBody>
      </p:sp>
      <p:sp>
        <p:nvSpPr>
          <p:cNvPr id="10" name="TextBox 9">
            <a:extLst>
              <a:ext uri="{FF2B5EF4-FFF2-40B4-BE49-F238E27FC236}">
                <a16:creationId xmlns:a16="http://schemas.microsoft.com/office/drawing/2014/main" id="{859114D8-A110-28AB-6D45-92FE5E270D53}"/>
              </a:ext>
            </a:extLst>
          </p:cNvPr>
          <p:cNvSpPr txBox="1"/>
          <p:nvPr/>
        </p:nvSpPr>
        <p:spPr>
          <a:xfrm>
            <a:off x="5658082" y="4721409"/>
            <a:ext cx="5113173" cy="1569660"/>
          </a:xfrm>
          <a:prstGeom prst="rect">
            <a:avLst/>
          </a:prstGeom>
          <a:noFill/>
        </p:spPr>
        <p:txBody>
          <a:bodyPr wrap="square">
            <a:spAutoFit/>
          </a:bodyPr>
          <a:lstStyle/>
          <a:p>
            <a:r>
              <a:rPr lang="en-US" sz="2400" b="1" i="0" dirty="0">
                <a:solidFill>
                  <a:srgbClr val="002060"/>
                </a:solidFill>
                <a:effectLst/>
                <a:latin typeface="Söhne"/>
              </a:rPr>
              <a:t>As customers encounter difficulties, we've conceived the innovative idea of creating a project to address their concerns.</a:t>
            </a:r>
            <a:endParaRPr lang="en-IN" sz="2400" b="1" dirty="0">
              <a:solidFill>
                <a:srgbClr val="002060"/>
              </a:solidFill>
            </a:endParaRPr>
          </a:p>
        </p:txBody>
      </p:sp>
    </p:spTree>
    <p:extLst>
      <p:ext uri="{BB962C8B-B14F-4D97-AF65-F5344CB8AC3E}">
        <p14:creationId xmlns:p14="http://schemas.microsoft.com/office/powerpoint/2010/main" val="45439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9B37-2749-FA44-141C-820F5034B68B}"/>
              </a:ext>
            </a:extLst>
          </p:cNvPr>
          <p:cNvSpPr>
            <a:spLocks noGrp="1"/>
          </p:cNvSpPr>
          <p:nvPr>
            <p:ph type="title"/>
          </p:nvPr>
        </p:nvSpPr>
        <p:spPr/>
        <p:txBody>
          <a:bodyPr/>
          <a:lstStyle/>
          <a:p>
            <a:pPr algn="l"/>
            <a:r>
              <a:rPr lang="en-IN" sz="4400" dirty="0">
                <a:solidFill>
                  <a:schemeClr val="accent1">
                    <a:lumMod val="50000"/>
                  </a:schemeClr>
                </a:solidFill>
                <a:latin typeface="Algerian" panose="04020705040A02060702" pitchFamily="82" charset="0"/>
              </a:rPr>
              <a:t>Outline:</a:t>
            </a:r>
          </a:p>
        </p:txBody>
      </p:sp>
      <p:sp>
        <p:nvSpPr>
          <p:cNvPr id="4" name="Footer Placeholder 3">
            <a:extLst>
              <a:ext uri="{FF2B5EF4-FFF2-40B4-BE49-F238E27FC236}">
                <a16:creationId xmlns:a16="http://schemas.microsoft.com/office/drawing/2014/main" id="{666B2023-2D98-11F3-E864-CA3D9F27A83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69CA050-6427-C4F8-5A4D-7451E6660C4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6" name="TextBox 5">
            <a:extLst>
              <a:ext uri="{FF2B5EF4-FFF2-40B4-BE49-F238E27FC236}">
                <a16:creationId xmlns:a16="http://schemas.microsoft.com/office/drawing/2014/main" id="{DECF499A-323C-6369-A0BD-6287EF0A5126}"/>
              </a:ext>
            </a:extLst>
          </p:cNvPr>
          <p:cNvSpPr txBox="1"/>
          <p:nvPr/>
        </p:nvSpPr>
        <p:spPr>
          <a:xfrm>
            <a:off x="669471" y="1528355"/>
            <a:ext cx="9617529" cy="5078313"/>
          </a:xfrm>
          <a:prstGeom prst="rect">
            <a:avLst/>
          </a:prstGeom>
          <a:noFill/>
        </p:spPr>
        <p:txBody>
          <a:bodyPr wrap="square" rtlCol="0">
            <a:spAutoFit/>
          </a:bodyPr>
          <a:lstStyle/>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Introduction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Problem Statement</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Project Specification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Dataset</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Data Cleaning</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Outlier Detection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Outlier Removal</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One Hot Encoding</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Model Creation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K- Fold cross validation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Grid search cross validation</a:t>
            </a:r>
          </a:p>
          <a:p>
            <a:pPr marL="342900" indent="-342900">
              <a:buClr>
                <a:schemeClr val="accent1">
                  <a:lumMod val="75000"/>
                </a:schemeClr>
              </a:buClr>
              <a:buFont typeface="Arial" panose="020B0604020202020204" pitchFamily="34" charset="0"/>
              <a:buChar char="•"/>
            </a:pPr>
            <a:r>
              <a:rPr lang="en-IN" sz="2700" b="1" dirty="0">
                <a:latin typeface="Times New Roman" panose="02020603050405020304" pitchFamily="18" charset="0"/>
                <a:cs typeface="Times New Roman" panose="02020603050405020304" pitchFamily="18" charset="0"/>
              </a:rPr>
              <a:t>Result/ output</a:t>
            </a:r>
          </a:p>
        </p:txBody>
      </p:sp>
    </p:spTree>
    <p:extLst>
      <p:ext uri="{BB962C8B-B14F-4D97-AF65-F5344CB8AC3E}">
        <p14:creationId xmlns:p14="http://schemas.microsoft.com/office/powerpoint/2010/main" val="362539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BFD0-9DE0-E836-3CE1-639E1B206C98}"/>
              </a:ext>
            </a:extLst>
          </p:cNvPr>
          <p:cNvSpPr>
            <a:spLocks noGrp="1"/>
          </p:cNvSpPr>
          <p:nvPr>
            <p:ph type="title"/>
          </p:nvPr>
        </p:nvSpPr>
        <p:spPr/>
        <p:txBody>
          <a:bodyPr/>
          <a:lstStyle/>
          <a:p>
            <a:pPr algn="l"/>
            <a:r>
              <a:rPr lang="en-IN" u="sng" dirty="0">
                <a:solidFill>
                  <a:schemeClr val="accent1">
                    <a:lumMod val="50000"/>
                  </a:schemeClr>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7F0B2A75-7054-F55B-CFF8-CC7553B9493B}"/>
              </a:ext>
            </a:extLst>
          </p:cNvPr>
          <p:cNvSpPr>
            <a:spLocks noGrp="1"/>
          </p:cNvSpPr>
          <p:nvPr>
            <p:ph sz="half" idx="2"/>
          </p:nvPr>
        </p:nvSpPr>
        <p:spPr/>
        <p:txBody>
          <a:bodyPr/>
          <a:lstStyle/>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In this project, we have built  Machine learning model to predict the house prices of an Indian city [Bengaluru].</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This project will very helpful for the real estate market.</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Our model can be used by both house sellers and buyers.</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Multiple Linear Regression algorithm is used to create a model with  a great accuracy score</a:t>
            </a:r>
            <a:r>
              <a:rPr lang="en-IN" sz="2800" dirty="0">
                <a:latin typeface="Times New Roman" panose="02020603050405020304" pitchFamily="18" charset="0"/>
                <a:cs typeface="Times New Roman" panose="02020603050405020304" pitchFamily="18" charset="0"/>
              </a:rPr>
              <a:t>.</a:t>
            </a:r>
          </a:p>
        </p:txBody>
      </p:sp>
      <p:sp>
        <p:nvSpPr>
          <p:cNvPr id="4" name="Footer Placeholder 3">
            <a:extLst>
              <a:ext uri="{FF2B5EF4-FFF2-40B4-BE49-F238E27FC236}">
                <a16:creationId xmlns:a16="http://schemas.microsoft.com/office/drawing/2014/main" id="{0BB609A9-8C1A-09D6-E4A8-E45D80ADD69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41954F4-E703-CD6A-366E-178F8CEEF795}"/>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32989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146C-565C-2043-9244-B4A4C1C76266}"/>
              </a:ext>
            </a:extLst>
          </p:cNvPr>
          <p:cNvSpPr>
            <a:spLocks noGrp="1"/>
          </p:cNvSpPr>
          <p:nvPr>
            <p:ph type="title"/>
          </p:nvPr>
        </p:nvSpPr>
        <p:spPr>
          <a:xfrm>
            <a:off x="850168" y="677862"/>
            <a:ext cx="10122632" cy="652054"/>
          </a:xfrm>
        </p:spPr>
        <p:txBody>
          <a:bodyPr/>
          <a:lstStyle/>
          <a:p>
            <a:pPr algn="l"/>
            <a:r>
              <a:rPr lang="en-IN" dirty="0">
                <a:solidFill>
                  <a:schemeClr val="accent1">
                    <a:lumMod val="50000"/>
                  </a:schemeClr>
                </a:solidFill>
                <a:latin typeface="Algerian" panose="04020705040A02060702" pitchFamily="82" charset="0"/>
                <a:cs typeface="Times New Roman" panose="02020603050405020304" pitchFamily="18" charset="0"/>
              </a:rPr>
              <a:t>Problem statement</a:t>
            </a:r>
            <a:r>
              <a:rPr lang="en-IN" dirty="0">
                <a:solidFill>
                  <a:schemeClr val="accent1">
                    <a:lumMod val="50000"/>
                  </a:schemeClr>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E6B67CB-D9DE-B36C-2E74-B77B57DE4E87}"/>
              </a:ext>
            </a:extLst>
          </p:cNvPr>
          <p:cNvSpPr>
            <a:spLocks noGrp="1"/>
          </p:cNvSpPr>
          <p:nvPr>
            <p:ph sz="half" idx="2"/>
          </p:nvPr>
        </p:nvSpPr>
        <p:spPr>
          <a:xfrm>
            <a:off x="850168" y="1528717"/>
            <a:ext cx="10126362" cy="4351338"/>
          </a:xfrm>
        </p:spPr>
        <p:txBody>
          <a:bodyPr/>
          <a:lstStyle/>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Buying houses is </a:t>
            </a:r>
            <a:r>
              <a:rPr lang="en-IN" sz="2800" b="1" dirty="0" err="1">
                <a:latin typeface="Times New Roman" panose="02020603050405020304" pitchFamily="18" charset="0"/>
                <a:cs typeface="Times New Roman" panose="02020603050405020304" pitchFamily="18" charset="0"/>
              </a:rPr>
              <a:t>everyones</a:t>
            </a:r>
            <a:r>
              <a:rPr lang="en-IN" sz="2800" b="1" dirty="0">
                <a:latin typeface="Times New Roman" panose="02020603050405020304" pitchFamily="18" charset="0"/>
                <a:cs typeface="Times New Roman" panose="02020603050405020304" pitchFamily="18" charset="0"/>
              </a:rPr>
              <a:t> basic need and while buying house everyone get confused.</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Why in some area prices are more?</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Why 1 </a:t>
            </a:r>
            <a:r>
              <a:rPr lang="en-IN" sz="2800" b="1" dirty="0" err="1">
                <a:latin typeface="Times New Roman" panose="02020603050405020304" pitchFamily="18" charset="0"/>
                <a:cs typeface="Times New Roman" panose="02020603050405020304" pitchFamily="18" charset="0"/>
              </a:rPr>
              <a:t>bhk</a:t>
            </a:r>
            <a:r>
              <a:rPr lang="en-IN" sz="2800" b="1" dirty="0">
                <a:latin typeface="Times New Roman" panose="02020603050405020304" pitchFamily="18" charset="0"/>
                <a:cs typeface="Times New Roman" panose="02020603050405020304" pitchFamily="18" charset="0"/>
              </a:rPr>
              <a:t> is more expensive than 2 </a:t>
            </a:r>
            <a:r>
              <a:rPr lang="en-IN" sz="2800" b="1" dirty="0" err="1">
                <a:latin typeface="Times New Roman" panose="02020603050405020304" pitchFamily="18" charset="0"/>
                <a:cs typeface="Times New Roman" panose="02020603050405020304" pitchFamily="18" charset="0"/>
              </a:rPr>
              <a:t>bhk</a:t>
            </a:r>
            <a:r>
              <a:rPr lang="en-IN" sz="2800" b="1" dirty="0">
                <a:latin typeface="Times New Roman" panose="02020603050405020304" pitchFamily="18" charset="0"/>
                <a:cs typeface="Times New Roman" panose="02020603050405020304" pitchFamily="18" charset="0"/>
              </a:rPr>
              <a:t> in some area?</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How number of bathrooms and </a:t>
            </a:r>
            <a:r>
              <a:rPr lang="en-IN" sz="2800" b="1" dirty="0" err="1">
                <a:latin typeface="Times New Roman" panose="02020603050405020304" pitchFamily="18" charset="0"/>
                <a:cs typeface="Times New Roman" panose="02020603050405020304" pitchFamily="18" charset="0"/>
              </a:rPr>
              <a:t>bhk</a:t>
            </a:r>
            <a:r>
              <a:rPr lang="en-IN" sz="2800" b="1" dirty="0">
                <a:latin typeface="Times New Roman" panose="02020603050405020304" pitchFamily="18" charset="0"/>
                <a:cs typeface="Times New Roman" panose="02020603050405020304" pitchFamily="18" charset="0"/>
              </a:rPr>
              <a:t>  are important factors for price of house?</a:t>
            </a: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Is this house price correct?</a:t>
            </a:r>
          </a:p>
          <a:p>
            <a:pPr marL="457200" indent="-457200">
              <a:buClr>
                <a:schemeClr val="accent1">
                  <a:lumMod val="75000"/>
                </a:schemeClr>
              </a:buClr>
              <a:buFont typeface="Arial" panose="020B0604020202020204" pitchFamily="34" charset="0"/>
              <a:buChar char="•"/>
            </a:pPr>
            <a:endParaRPr lang="en-IN" sz="2800" b="1" dirty="0">
              <a:latin typeface="Times New Roman" panose="02020603050405020304" pitchFamily="18" charset="0"/>
              <a:cs typeface="Times New Roman" panose="02020603050405020304" pitchFamily="18" charset="0"/>
            </a:endParaRPr>
          </a:p>
          <a:p>
            <a:pPr marL="457200" indent="-457200">
              <a:buClr>
                <a:schemeClr val="accent1">
                  <a:lumMod val="75000"/>
                </a:schemeClr>
              </a:buClr>
              <a:buFont typeface="Arial" panose="020B0604020202020204" pitchFamily="34" charset="0"/>
              <a:buChar char="•"/>
            </a:pPr>
            <a:endParaRPr lang="en-IN" sz="2800" b="1" dirty="0">
              <a:latin typeface="Times New Roman" panose="02020603050405020304" pitchFamily="18" charset="0"/>
              <a:cs typeface="Times New Roman" panose="02020603050405020304" pitchFamily="18" charset="0"/>
            </a:endParaRPr>
          </a:p>
          <a:p>
            <a:pPr marL="457200" indent="-457200">
              <a:buClr>
                <a:schemeClr val="accent1">
                  <a:lumMod val="75000"/>
                </a:schemeClr>
              </a:buClr>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Proper and justified prices of properties W bring in a lot of transparency and trust back to  the real estate industry , which is very important for most consumers especially in India.</a:t>
            </a:r>
          </a:p>
        </p:txBody>
      </p:sp>
      <p:sp>
        <p:nvSpPr>
          <p:cNvPr id="4" name="Footer Placeholder 3">
            <a:extLst>
              <a:ext uri="{FF2B5EF4-FFF2-40B4-BE49-F238E27FC236}">
                <a16:creationId xmlns:a16="http://schemas.microsoft.com/office/drawing/2014/main" id="{CCAA515B-54FF-B9C4-5D63-2105F35C6C39}"/>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08C9E80-78A7-F586-A054-46173C803082}"/>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3583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FA9E-BE79-2EE9-C8E6-D95492849A27}"/>
              </a:ext>
            </a:extLst>
          </p:cNvPr>
          <p:cNvSpPr>
            <a:spLocks noGrp="1"/>
          </p:cNvSpPr>
          <p:nvPr>
            <p:ph type="title"/>
          </p:nvPr>
        </p:nvSpPr>
        <p:spPr/>
        <p:txBody>
          <a:bodyPr/>
          <a:lstStyle/>
          <a:p>
            <a:pPr algn="l"/>
            <a:r>
              <a:rPr lang="en-IN" sz="4000" dirty="0">
                <a:solidFill>
                  <a:schemeClr val="accent1">
                    <a:lumMod val="50000"/>
                  </a:schemeClr>
                </a:solidFill>
                <a:latin typeface="Algerian" panose="04020705040A02060702" pitchFamily="82" charset="0"/>
              </a:rPr>
              <a:t>Dataset:</a:t>
            </a:r>
          </a:p>
        </p:txBody>
      </p:sp>
      <p:sp>
        <p:nvSpPr>
          <p:cNvPr id="3" name="Content Placeholder 2">
            <a:extLst>
              <a:ext uri="{FF2B5EF4-FFF2-40B4-BE49-F238E27FC236}">
                <a16:creationId xmlns:a16="http://schemas.microsoft.com/office/drawing/2014/main" id="{29B95018-120B-1A1D-F760-690D37DC89B5}"/>
              </a:ext>
            </a:extLst>
          </p:cNvPr>
          <p:cNvSpPr>
            <a:spLocks noGrp="1"/>
          </p:cNvSpPr>
          <p:nvPr>
            <p:ph sz="half" idx="2"/>
          </p:nvPr>
        </p:nvSpPr>
        <p:spPr/>
        <p:txBody>
          <a:bodyPr/>
          <a:lstStyle/>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Dataset comes from kagle.com.</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Link of the dataset – “ </a:t>
            </a:r>
            <a:r>
              <a:rPr lang="en-US" b="1" dirty="0">
                <a:latin typeface="Times New Roman" panose="02020603050405020304" pitchFamily="18" charset="0"/>
                <a:cs typeface="Times New Roman" panose="02020603050405020304" pitchFamily="18" charset="0"/>
                <a:hlinkClick r:id="rId2"/>
              </a:rPr>
              <a:t>Bengaluru House price data (kaggle.com)</a:t>
            </a:r>
            <a:r>
              <a:rPr lang="en-US" b="1" dirty="0">
                <a:latin typeface="Times New Roman" panose="02020603050405020304" pitchFamily="18" charset="0"/>
                <a:cs typeface="Times New Roman" panose="02020603050405020304" pitchFamily="18" charset="0"/>
              </a:rPr>
              <a:t>”</a:t>
            </a:r>
          </a:p>
          <a:p>
            <a:pPr marL="342900" indent="-342900">
              <a:buClr>
                <a:schemeClr val="accent1">
                  <a:lumMod val="50000"/>
                </a:schemeClr>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There are 13320 number of observation in our dataset.</a:t>
            </a:r>
          </a:p>
          <a:p>
            <a:pPr marL="342900" indent="-342900">
              <a:buClr>
                <a:schemeClr val="accent1">
                  <a:lumMod val="50000"/>
                </a:schemeClr>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There are a total 9 columns / attributes in our dataset</a:t>
            </a:r>
            <a:r>
              <a:rPr lang="en-IN" b="1" dirty="0">
                <a:latin typeface="Times New Roman" panose="02020603050405020304" pitchFamily="18" charset="0"/>
                <a:cs typeface="Times New Roman" panose="02020603050405020304" pitchFamily="18" charset="0"/>
              </a:rPr>
              <a:t>.</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The all 9 columns are </a:t>
            </a:r>
            <a:r>
              <a:rPr lang="en-IN" b="1" dirty="0" err="1">
                <a:latin typeface="Times New Roman" panose="02020603050405020304" pitchFamily="18" charset="0"/>
                <a:cs typeface="Times New Roman" panose="02020603050405020304" pitchFamily="18" charset="0"/>
              </a:rPr>
              <a:t>area_type</a:t>
            </a:r>
            <a:r>
              <a:rPr lang="en-IN" b="1" dirty="0">
                <a:latin typeface="Times New Roman" panose="02020603050405020304" pitchFamily="18" charset="0"/>
                <a:cs typeface="Times New Roman" panose="02020603050405020304" pitchFamily="18" charset="0"/>
              </a:rPr>
              <a:t>, availability, location, size, </a:t>
            </a:r>
            <a:r>
              <a:rPr lang="en-IN" b="1" dirty="0" err="1">
                <a:latin typeface="Times New Roman" panose="02020603050405020304" pitchFamily="18" charset="0"/>
                <a:cs typeface="Times New Roman" panose="02020603050405020304" pitchFamily="18" charset="0"/>
              </a:rPr>
              <a:t>total_sqft</a:t>
            </a:r>
            <a:r>
              <a:rPr lang="en-IN" b="1" dirty="0">
                <a:latin typeface="Times New Roman" panose="02020603050405020304" pitchFamily="18" charset="0"/>
                <a:cs typeface="Times New Roman" panose="02020603050405020304" pitchFamily="18" charset="0"/>
              </a:rPr>
              <a:t>, bath, society, balcony and price.</a:t>
            </a:r>
          </a:p>
          <a:p>
            <a:pPr marL="342900" indent="-342900">
              <a:buClr>
                <a:schemeClr val="accent1">
                  <a:lumMod val="50000"/>
                </a:schemeClr>
              </a:buCl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We have used a total of 5 features to train our machine learning model.</a:t>
            </a:r>
            <a:endParaRPr lang="en-US"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ADC97AF-16A7-F214-620C-A5EA790AC03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0B1CC9E-7E17-E087-4B8A-FD431EA535D6}"/>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53909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EE63-D827-5B93-1C1A-FE4BF13E3E55}"/>
              </a:ext>
            </a:extLst>
          </p:cNvPr>
          <p:cNvSpPr>
            <a:spLocks noGrp="1"/>
          </p:cNvSpPr>
          <p:nvPr>
            <p:ph type="title"/>
          </p:nvPr>
        </p:nvSpPr>
        <p:spPr>
          <a:xfrm>
            <a:off x="180697" y="223158"/>
            <a:ext cx="2807432" cy="652054"/>
          </a:xfrm>
        </p:spPr>
        <p:txBody>
          <a:bodyPr/>
          <a:lstStyle/>
          <a:p>
            <a:pPr algn="l"/>
            <a:r>
              <a:rPr lang="en-IN" dirty="0">
                <a:solidFill>
                  <a:schemeClr val="accent1">
                    <a:lumMod val="50000"/>
                  </a:schemeClr>
                </a:solidFill>
                <a:latin typeface="Algerian" panose="04020705040A02060702" pitchFamily="82" charset="0"/>
              </a:rPr>
              <a:t>Pipeline:</a:t>
            </a:r>
          </a:p>
        </p:txBody>
      </p:sp>
      <p:sp>
        <p:nvSpPr>
          <p:cNvPr id="4" name="Footer Placeholder 3">
            <a:extLst>
              <a:ext uri="{FF2B5EF4-FFF2-40B4-BE49-F238E27FC236}">
                <a16:creationId xmlns:a16="http://schemas.microsoft.com/office/drawing/2014/main" id="{9A961325-5A3D-BFD2-A7A7-2C060FFB5AD4}"/>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8216B246-ECE2-8967-C397-7380965EE465}"/>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7" name="Callout: Down Arrow 6">
            <a:extLst>
              <a:ext uri="{FF2B5EF4-FFF2-40B4-BE49-F238E27FC236}">
                <a16:creationId xmlns:a16="http://schemas.microsoft.com/office/drawing/2014/main" id="{8D56AD66-540A-D4DA-D5AC-B37FFA1218DB}"/>
              </a:ext>
            </a:extLst>
          </p:cNvPr>
          <p:cNvSpPr/>
          <p:nvPr/>
        </p:nvSpPr>
        <p:spPr>
          <a:xfrm>
            <a:off x="4456718" y="580028"/>
            <a:ext cx="4230082" cy="842372"/>
          </a:xfrm>
          <a:prstGeom prst="downArrowCallout">
            <a:avLst>
              <a:gd name="adj1" fmla="val 25000"/>
              <a:gd name="adj2" fmla="val 25000"/>
              <a:gd name="adj3" fmla="val 6908"/>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DATA CLEANING</a:t>
            </a:r>
          </a:p>
        </p:txBody>
      </p:sp>
      <p:sp>
        <p:nvSpPr>
          <p:cNvPr id="8" name="Callout: Down Arrow 7">
            <a:extLst>
              <a:ext uri="{FF2B5EF4-FFF2-40B4-BE49-F238E27FC236}">
                <a16:creationId xmlns:a16="http://schemas.microsoft.com/office/drawing/2014/main" id="{CC12DF06-4BB2-1452-4572-ADB0516C6D88}"/>
              </a:ext>
            </a:extLst>
          </p:cNvPr>
          <p:cNvSpPr/>
          <p:nvPr/>
        </p:nvSpPr>
        <p:spPr>
          <a:xfrm>
            <a:off x="4456718" y="1535612"/>
            <a:ext cx="4230082" cy="910334"/>
          </a:xfrm>
          <a:prstGeom prst="downArrowCallout">
            <a:avLst>
              <a:gd name="adj1" fmla="val 25000"/>
              <a:gd name="adj2" fmla="val 25000"/>
              <a:gd name="adj3" fmla="val 17739"/>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FEATURE ENGINERING</a:t>
            </a:r>
          </a:p>
        </p:txBody>
      </p:sp>
      <p:sp>
        <p:nvSpPr>
          <p:cNvPr id="10" name="Callout: Down Arrow 9">
            <a:extLst>
              <a:ext uri="{FF2B5EF4-FFF2-40B4-BE49-F238E27FC236}">
                <a16:creationId xmlns:a16="http://schemas.microsoft.com/office/drawing/2014/main" id="{52DC7A9C-27C7-4F41-5662-5F577D962F22}"/>
              </a:ext>
            </a:extLst>
          </p:cNvPr>
          <p:cNvSpPr/>
          <p:nvPr/>
        </p:nvSpPr>
        <p:spPr>
          <a:xfrm>
            <a:off x="4456716" y="2674002"/>
            <a:ext cx="4230081" cy="845893"/>
          </a:xfrm>
          <a:prstGeom prst="downArrowCallout">
            <a:avLst>
              <a:gd name="adj1" fmla="val 15391"/>
              <a:gd name="adj2" fmla="val 25000"/>
              <a:gd name="adj3" fmla="val 14190"/>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OUTLIER DETECTION</a:t>
            </a:r>
          </a:p>
        </p:txBody>
      </p:sp>
      <p:sp>
        <p:nvSpPr>
          <p:cNvPr id="11" name="Callout: Down Arrow 10">
            <a:extLst>
              <a:ext uri="{FF2B5EF4-FFF2-40B4-BE49-F238E27FC236}">
                <a16:creationId xmlns:a16="http://schemas.microsoft.com/office/drawing/2014/main" id="{DED3ADFB-9A88-866A-619B-8110024BCF3A}"/>
              </a:ext>
            </a:extLst>
          </p:cNvPr>
          <p:cNvSpPr/>
          <p:nvPr/>
        </p:nvSpPr>
        <p:spPr>
          <a:xfrm>
            <a:off x="4456717" y="3697548"/>
            <a:ext cx="4230079" cy="746760"/>
          </a:xfrm>
          <a:prstGeom prst="downArrowCallout">
            <a:avLst>
              <a:gd name="adj1" fmla="val 25000"/>
              <a:gd name="adj2" fmla="val 25000"/>
              <a:gd name="adj3" fmla="val 13652"/>
              <a:gd name="adj4" fmla="val 649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EXPLORATORY DATA ANALYSIS</a:t>
            </a:r>
          </a:p>
        </p:txBody>
      </p:sp>
      <p:sp>
        <p:nvSpPr>
          <p:cNvPr id="12" name="Callout: Down Arrow 11">
            <a:extLst>
              <a:ext uri="{FF2B5EF4-FFF2-40B4-BE49-F238E27FC236}">
                <a16:creationId xmlns:a16="http://schemas.microsoft.com/office/drawing/2014/main" id="{44D9AAB0-4C54-3178-9B89-4FB71F47E472}"/>
              </a:ext>
            </a:extLst>
          </p:cNvPr>
          <p:cNvSpPr/>
          <p:nvPr/>
        </p:nvSpPr>
        <p:spPr>
          <a:xfrm>
            <a:off x="4456717" y="4702552"/>
            <a:ext cx="4230078" cy="845893"/>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ONE HOT ENCODING</a:t>
            </a:r>
          </a:p>
        </p:txBody>
      </p:sp>
      <p:sp>
        <p:nvSpPr>
          <p:cNvPr id="3" name="Rectangle 2">
            <a:extLst>
              <a:ext uri="{FF2B5EF4-FFF2-40B4-BE49-F238E27FC236}">
                <a16:creationId xmlns:a16="http://schemas.microsoft.com/office/drawing/2014/main" id="{B4B3730D-B844-E405-3BA1-E61118B2B8D0}"/>
              </a:ext>
            </a:extLst>
          </p:cNvPr>
          <p:cNvSpPr/>
          <p:nvPr/>
        </p:nvSpPr>
        <p:spPr>
          <a:xfrm>
            <a:off x="4456717" y="5758279"/>
            <a:ext cx="4230078" cy="519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MODEL CREATION</a:t>
            </a:r>
          </a:p>
        </p:txBody>
      </p:sp>
    </p:spTree>
    <p:extLst>
      <p:ext uri="{BB962C8B-B14F-4D97-AF65-F5344CB8AC3E}">
        <p14:creationId xmlns:p14="http://schemas.microsoft.com/office/powerpoint/2010/main" val="1908517135"/>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783</TotalTime>
  <Words>1172</Words>
  <Application>Microsoft Office PowerPoint</Application>
  <PresentationFormat>Widescreen</PresentationFormat>
  <Paragraphs>151</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Aharoni</vt:lpstr>
      <vt:lpstr>Algerian</vt:lpstr>
      <vt:lpstr>Arial</vt:lpstr>
      <vt:lpstr>Arial Black</vt:lpstr>
      <vt:lpstr>Avenir Next LT Pro</vt:lpstr>
      <vt:lpstr>Calibri</vt:lpstr>
      <vt:lpstr>Söhne</vt:lpstr>
      <vt:lpstr>Times New Roman</vt:lpstr>
      <vt:lpstr>Office Theme</vt:lpstr>
      <vt:lpstr>House Price prediction </vt:lpstr>
      <vt:lpstr>PowerPoint Presentation</vt:lpstr>
      <vt:lpstr>PowerPoint Presentation</vt:lpstr>
      <vt:lpstr>PowerPoint Presentation</vt:lpstr>
      <vt:lpstr>Outline:</vt:lpstr>
      <vt:lpstr>Introduction:</vt:lpstr>
      <vt:lpstr>Problem statement:</vt:lpstr>
      <vt:lpstr>Dataset:</vt:lpstr>
      <vt:lpstr>Pipeline:</vt:lpstr>
      <vt:lpstr>DATA CLEANING:</vt:lpstr>
      <vt:lpstr>Feature engineering:</vt:lpstr>
      <vt:lpstr>Outlier detection:</vt:lpstr>
      <vt:lpstr>Important visualizations;</vt:lpstr>
      <vt:lpstr>PowerPoint Presentation</vt:lpstr>
      <vt:lpstr>PowerPoint Presentation</vt:lpstr>
      <vt:lpstr>One hot encoding:</vt:lpstr>
      <vt:lpstr>Model building;</vt:lpstr>
      <vt:lpstr>K-fold cross validation:</vt:lpstr>
      <vt:lpstr>Grid search cross validation:</vt:lpstr>
      <vt:lpstr>Result/ output:</vt:lpstr>
      <vt:lpstr>Website:</vt:lpstr>
      <vt:lpstr>PowerPoint Presentation</vt:lpstr>
      <vt:lpstr> THANK YOU  GROUP : STATISTICA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GROUP STATISTICA</dc:creator>
  <cp:lastModifiedBy>Mayuresh Joshi</cp:lastModifiedBy>
  <cp:revision>12</cp:revision>
  <dcterms:created xsi:type="dcterms:W3CDTF">2023-11-12T09:49:12Z</dcterms:created>
  <dcterms:modified xsi:type="dcterms:W3CDTF">2024-04-09T08:09:34Z</dcterms:modified>
</cp:coreProperties>
</file>